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39"/>
  </p:notesMasterIdLst>
  <p:sldIdLst>
    <p:sldId id="256" r:id="rId2"/>
    <p:sldId id="257" r:id="rId3"/>
    <p:sldId id="258" r:id="rId4"/>
    <p:sldId id="281" r:id="rId5"/>
    <p:sldId id="282" r:id="rId6"/>
    <p:sldId id="284" r:id="rId7"/>
    <p:sldId id="283" r:id="rId8"/>
    <p:sldId id="285" r:id="rId9"/>
    <p:sldId id="286" r:id="rId10"/>
    <p:sldId id="259" r:id="rId11"/>
    <p:sldId id="297" r:id="rId12"/>
    <p:sldId id="314" r:id="rId13"/>
    <p:sldId id="298" r:id="rId14"/>
    <p:sldId id="316" r:id="rId15"/>
    <p:sldId id="300" r:id="rId16"/>
    <p:sldId id="318" r:id="rId17"/>
    <p:sldId id="299" r:id="rId18"/>
    <p:sldId id="292" r:id="rId19"/>
    <p:sldId id="293" r:id="rId20"/>
    <p:sldId id="294" r:id="rId21"/>
    <p:sldId id="296" r:id="rId22"/>
    <p:sldId id="301" r:id="rId23"/>
    <p:sldId id="302" r:id="rId24"/>
    <p:sldId id="303" r:id="rId25"/>
    <p:sldId id="304" r:id="rId26"/>
    <p:sldId id="305" r:id="rId27"/>
    <p:sldId id="263" r:id="rId28"/>
    <p:sldId id="306" r:id="rId29"/>
    <p:sldId id="307" r:id="rId30"/>
    <p:sldId id="295" r:id="rId31"/>
    <p:sldId id="308" r:id="rId32"/>
    <p:sldId id="309" r:id="rId33"/>
    <p:sldId id="310" r:id="rId34"/>
    <p:sldId id="311" r:id="rId35"/>
    <p:sldId id="312" r:id="rId36"/>
    <p:sldId id="264" r:id="rId37"/>
    <p:sldId id="28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2FB490-E01B-4A4E-A1ED-1B5F69AA4D82}" type="datetimeFigureOut">
              <a:rPr lang="en-GB" smtClean="0"/>
              <a:t>11/10/2013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7515BF-7F68-4310-A585-DC7D4E28A4F7}" type="slidenum">
              <a:rPr lang="en-GB" smtClean="0"/>
              <a:t>‹#›</a:t>
            </a:fld>
            <a:endParaRPr lang="en-GB"/>
          </a:p>
        </p:txBody>
      </p:sp>
    </p:spTree>
    <p:extLst>
      <p:ext uri="{BB962C8B-B14F-4D97-AF65-F5344CB8AC3E}">
        <p14:creationId xmlns:p14="http://schemas.microsoft.com/office/powerpoint/2010/main" val="1130860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dirty="0" smtClean="0">
                <a:latin typeface="Trebuchet MS" panose="020B0603020202020204" pitchFamily="34" charset="0"/>
              </a:rPr>
              <a:t>- In classes with a wide range of abilities, the students were grouped by language ability for literacy activities within their classroom. These groups were flexible and temporary, changing according to learners’ growing proficiencies.</a:t>
            </a:r>
            <a:endParaRPr lang="en-GB" dirty="0"/>
          </a:p>
        </p:txBody>
      </p:sp>
      <p:sp>
        <p:nvSpPr>
          <p:cNvPr id="4" name="Slide Number Placeholder 3"/>
          <p:cNvSpPr>
            <a:spLocks noGrp="1"/>
          </p:cNvSpPr>
          <p:nvPr>
            <p:ph type="sldNum" sz="quarter" idx="10"/>
          </p:nvPr>
        </p:nvSpPr>
        <p:spPr/>
        <p:txBody>
          <a:bodyPr/>
          <a:lstStyle/>
          <a:p>
            <a:fld id="{ED7515BF-7F68-4310-A585-DC7D4E28A4F7}" type="slidenum">
              <a:rPr lang="en-GB" smtClean="0"/>
              <a:t>5</a:t>
            </a:fld>
            <a:endParaRPr lang="en-GB"/>
          </a:p>
        </p:txBody>
      </p:sp>
    </p:spTree>
    <p:extLst>
      <p:ext uri="{BB962C8B-B14F-4D97-AF65-F5344CB8AC3E}">
        <p14:creationId xmlns:p14="http://schemas.microsoft.com/office/powerpoint/2010/main" val="724919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None/>
            </a:pPr>
            <a:r>
              <a:rPr lang="en-GB" altLang="en-US" sz="1200" dirty="0" smtClean="0"/>
              <a:t>- Classes were organised around highly structured, teacher directed activities. Both whole group and small group activities were nearly always teacher directed.</a:t>
            </a:r>
          </a:p>
          <a:p>
            <a:pPr>
              <a:buFontTx/>
              <a:buNone/>
            </a:pPr>
            <a:endParaRPr lang="en-GB" altLang="en-US" sz="1100" b="1" i="1" dirty="0" smtClean="0"/>
          </a:p>
          <a:p>
            <a:pPr>
              <a:buFontTx/>
              <a:buNone/>
            </a:pPr>
            <a:endParaRPr lang="en-GB" altLang="en-US" sz="1100" b="1" i="1" dirty="0" smtClean="0"/>
          </a:p>
          <a:p>
            <a:pPr algn="ctr">
              <a:buFontTx/>
              <a:buNone/>
            </a:pPr>
            <a:r>
              <a:rPr lang="en-GB" altLang="en-US" sz="1100" b="1" i="1" dirty="0" smtClean="0"/>
              <a:t>Jill </a:t>
            </a:r>
            <a:r>
              <a:rPr lang="en-GB" altLang="en-US" sz="1100" b="1" i="1" dirty="0" err="1" smtClean="0"/>
              <a:t>Kerper</a:t>
            </a:r>
            <a:r>
              <a:rPr lang="en-GB" altLang="en-US" sz="1100" b="1" i="1" dirty="0" smtClean="0"/>
              <a:t> Mora</a:t>
            </a:r>
            <a:r>
              <a:rPr lang="en-GB" altLang="en-US" sz="1100" i="1" dirty="0" smtClean="0"/>
              <a:t>- </a:t>
            </a:r>
          </a:p>
          <a:p>
            <a:pPr algn="ctr">
              <a:buFontTx/>
              <a:buNone/>
            </a:pPr>
            <a:r>
              <a:rPr lang="en-GB" altLang="en-US" sz="1100" i="1" dirty="0" smtClean="0"/>
              <a:t>Characteristics of effective bilingual classrooms.2000</a:t>
            </a:r>
          </a:p>
          <a:p>
            <a:endParaRPr lang="en-GB" dirty="0"/>
          </a:p>
        </p:txBody>
      </p:sp>
      <p:sp>
        <p:nvSpPr>
          <p:cNvPr id="4" name="Slide Number Placeholder 3"/>
          <p:cNvSpPr>
            <a:spLocks noGrp="1"/>
          </p:cNvSpPr>
          <p:nvPr>
            <p:ph type="sldNum" sz="quarter" idx="10"/>
          </p:nvPr>
        </p:nvSpPr>
        <p:spPr/>
        <p:txBody>
          <a:bodyPr/>
          <a:lstStyle/>
          <a:p>
            <a:fld id="{ED7515BF-7F68-4310-A585-DC7D4E28A4F7}" type="slidenum">
              <a:rPr lang="en-GB" smtClean="0"/>
              <a:t>7</a:t>
            </a:fld>
            <a:endParaRPr lang="en-GB"/>
          </a:p>
        </p:txBody>
      </p:sp>
    </p:spTree>
    <p:extLst>
      <p:ext uri="{BB962C8B-B14F-4D97-AF65-F5344CB8AC3E}">
        <p14:creationId xmlns:p14="http://schemas.microsoft.com/office/powerpoint/2010/main" val="1748355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10/11/2013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10/11/2013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10/11/2013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10/11/2013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10/11/2013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10/11/2013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10/11/2013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10/11/2013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10/11/2013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10/11/2013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10/11/2013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10/11/2013</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OXfGhZzDKUhLeM&amp;tbnid=avKv27Bnyrm-9M:&amp;ved=0CAUQjRw&amp;url=http://www.publications.parliament.uk/pa/cm200405/cmselect/cmeduski/121/12106.htm&amp;ei=SV9VUuuLBPDj4APWnoGwCQ&amp;bvm=bv.53760139,d.dmg&amp;psig=AFQjCNFKGUL9D3QICFfacKDDYXulK1kD0Q&amp;ust=1381413027184908" TargetMode="External"/><Relationship Id="rId2" Type="http://schemas.openxmlformats.org/officeDocument/2006/relationships/hyperlink" Target="http://www.publications.parliament.uk/" TargetMode="Externa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ctr"/>
            <a:r>
              <a:rPr lang="en-GB" dirty="0" err="1" smtClean="0"/>
              <a:t>Óstán</a:t>
            </a:r>
            <a:r>
              <a:rPr lang="en-GB" dirty="0" smtClean="0"/>
              <a:t> Louis Fitzgerald, </a:t>
            </a:r>
            <a:r>
              <a:rPr lang="en-GB" dirty="0" err="1" smtClean="0"/>
              <a:t>Baile</a:t>
            </a:r>
            <a:r>
              <a:rPr lang="en-GB" dirty="0" smtClean="0"/>
              <a:t> </a:t>
            </a:r>
            <a:r>
              <a:rPr lang="en-GB" dirty="0" err="1" smtClean="0"/>
              <a:t>Átha</a:t>
            </a:r>
            <a:r>
              <a:rPr lang="en-GB" dirty="0" smtClean="0"/>
              <a:t> </a:t>
            </a:r>
            <a:r>
              <a:rPr lang="en-GB" dirty="0" err="1" smtClean="0"/>
              <a:t>Cliath</a:t>
            </a:r>
            <a:endParaRPr lang="en-GB" dirty="0"/>
          </a:p>
        </p:txBody>
      </p:sp>
      <p:sp>
        <p:nvSpPr>
          <p:cNvPr id="3" name="Title 2"/>
          <p:cNvSpPr>
            <a:spLocks noGrp="1"/>
          </p:cNvSpPr>
          <p:nvPr>
            <p:ph type="ctrTitle"/>
          </p:nvPr>
        </p:nvSpPr>
        <p:spPr>
          <a:xfrm>
            <a:off x="817581" y="548680"/>
            <a:ext cx="7175351" cy="4376777"/>
          </a:xfrm>
        </p:spPr>
        <p:txBody>
          <a:bodyPr/>
          <a:lstStyle/>
          <a:p>
            <a:pPr marL="182880" indent="0" algn="ctr">
              <a:buNone/>
            </a:pPr>
            <a:r>
              <a:rPr lang="en-GB" dirty="0" err="1" smtClean="0"/>
              <a:t>Forbairt</a:t>
            </a:r>
            <a:r>
              <a:rPr lang="en-GB" dirty="0" smtClean="0"/>
              <a:t> </a:t>
            </a:r>
            <a:r>
              <a:rPr lang="en-GB" dirty="0" err="1" smtClean="0"/>
              <a:t>na</a:t>
            </a:r>
            <a:r>
              <a:rPr lang="en-GB" dirty="0" smtClean="0"/>
              <a:t> </a:t>
            </a:r>
            <a:r>
              <a:rPr lang="en-GB" dirty="0" err="1" smtClean="0"/>
              <a:t>Ceannasaiochta</a:t>
            </a:r>
            <a:r>
              <a:rPr lang="en-GB" dirty="0" smtClean="0"/>
              <a:t> </a:t>
            </a:r>
            <a:r>
              <a:rPr lang="en-GB" dirty="0" err="1" smtClean="0"/>
              <a:t>sa</a:t>
            </a:r>
            <a:r>
              <a:rPr lang="en-GB" dirty="0" smtClean="0"/>
              <a:t> </a:t>
            </a:r>
            <a:r>
              <a:rPr lang="en-GB" dirty="0" err="1" smtClean="0"/>
              <a:t>Bhunscoil</a:t>
            </a:r>
            <a:r>
              <a:rPr lang="en-GB" dirty="0" smtClean="0"/>
              <a:t> </a:t>
            </a:r>
            <a:r>
              <a:rPr lang="en-GB" dirty="0" err="1" smtClean="0"/>
              <a:t>Lán</a:t>
            </a:r>
            <a:r>
              <a:rPr lang="en-GB" dirty="0" smtClean="0"/>
              <a:t> </a:t>
            </a:r>
            <a:r>
              <a:rPr lang="en-GB" dirty="0" err="1" smtClean="0"/>
              <a:t>Ghaeilge</a:t>
            </a:r>
            <a:r>
              <a:rPr lang="en-GB" dirty="0" smtClean="0"/>
              <a:t>, </a:t>
            </a:r>
            <a:br>
              <a:rPr lang="en-GB" dirty="0" smtClean="0"/>
            </a:br>
            <a:r>
              <a:rPr lang="en-GB" sz="3200" dirty="0" smtClean="0"/>
              <a:t>2013</a:t>
            </a:r>
            <a:endParaRPr lang="en-GB" sz="3200" dirty="0"/>
          </a:p>
        </p:txBody>
      </p:sp>
    </p:spTree>
    <p:extLst>
      <p:ext uri="{BB962C8B-B14F-4D97-AF65-F5344CB8AC3E}">
        <p14:creationId xmlns:p14="http://schemas.microsoft.com/office/powerpoint/2010/main" val="1361199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3"/>
            <p:extLst>
              <p:ext uri="{D42A27DB-BD31-4B8C-83A1-F6EECF244321}">
                <p14:modId xmlns:p14="http://schemas.microsoft.com/office/powerpoint/2010/main" val="486375397"/>
              </p:ext>
            </p:extLst>
          </p:nvPr>
        </p:nvGraphicFramePr>
        <p:xfrm>
          <a:off x="611560" y="692696"/>
          <a:ext cx="8136904" cy="5887968"/>
        </p:xfrm>
        <a:graphic>
          <a:graphicData uri="http://schemas.openxmlformats.org/drawingml/2006/table">
            <a:tbl>
              <a:tblPr firstRow="1" bandRow="1">
                <a:tableStyleId>{F5AB1C69-6EDB-4FF4-983F-18BD219EF322}</a:tableStyleId>
              </a:tblPr>
              <a:tblGrid>
                <a:gridCol w="1699502"/>
                <a:gridCol w="6437402"/>
              </a:tblGrid>
              <a:tr h="432048">
                <a:tc>
                  <a:txBody>
                    <a:bodyPr/>
                    <a:lstStyle/>
                    <a:p>
                      <a:endParaRPr lang="en-GB" dirty="0"/>
                    </a:p>
                  </a:txBody>
                  <a:tcPr/>
                </a:tc>
                <a:tc>
                  <a:txBody>
                    <a:bodyPr/>
                    <a:lstStyle/>
                    <a:p>
                      <a:pPr algn="ctr"/>
                      <a:r>
                        <a:rPr lang="en-GB" dirty="0" err="1" smtClean="0">
                          <a:solidFill>
                            <a:schemeClr val="tx1">
                              <a:lumMod val="95000"/>
                              <a:lumOff val="5000"/>
                            </a:schemeClr>
                          </a:solidFill>
                        </a:rPr>
                        <a:t>Téarma</a:t>
                      </a:r>
                      <a:r>
                        <a:rPr lang="en-GB" dirty="0" smtClean="0">
                          <a:solidFill>
                            <a:schemeClr val="tx1">
                              <a:lumMod val="95000"/>
                              <a:lumOff val="5000"/>
                            </a:schemeClr>
                          </a:solidFill>
                        </a:rPr>
                        <a:t> 2</a:t>
                      </a:r>
                      <a:endParaRPr lang="en-GB" dirty="0">
                        <a:solidFill>
                          <a:schemeClr val="tx1">
                            <a:lumMod val="95000"/>
                            <a:lumOff val="5000"/>
                          </a:schemeClr>
                        </a:solidFill>
                      </a:endParaRPr>
                    </a:p>
                  </a:txBody>
                  <a:tcPr/>
                </a:tc>
              </a:tr>
              <a:tr h="4537319">
                <a:tc>
                  <a:txBody>
                    <a:bodyPr/>
                    <a:lstStyle/>
                    <a:p>
                      <a:pPr algn="ctr"/>
                      <a:r>
                        <a:rPr lang="en-GB" sz="4000" dirty="0" smtClean="0"/>
                        <a:t>Rang 3- English</a:t>
                      </a:r>
                      <a:endParaRPr lang="en-GB" sz="4000" dirty="0"/>
                    </a:p>
                  </a:txBody>
                  <a:tcPr vert="vert270"/>
                </a:tc>
                <a:tc>
                  <a:txBody>
                    <a:bodyPr/>
                    <a:lstStyle/>
                    <a:p>
                      <a:pPr marL="0" indent="0">
                        <a:buFontTx/>
                        <a:buNone/>
                      </a:pPr>
                      <a:r>
                        <a:rPr lang="en-GB" sz="1600" dirty="0" smtClean="0"/>
                        <a:t>ÉANAIR/FEABHRA</a:t>
                      </a:r>
                    </a:p>
                    <a:p>
                      <a:pPr marL="285750" indent="-285750">
                        <a:buFontTx/>
                        <a:buChar char="-"/>
                      </a:pPr>
                      <a:r>
                        <a:rPr lang="en-GB" sz="1600" b="1" i="0" u="sng" dirty="0" smtClean="0"/>
                        <a:t>Modelled</a:t>
                      </a:r>
                      <a:r>
                        <a:rPr lang="en-GB" sz="1600" dirty="0" smtClean="0"/>
                        <a:t> reading, teacher reading a range of high interest texts out loud to class. </a:t>
                      </a:r>
                    </a:p>
                    <a:p>
                      <a:pPr marL="285750" indent="-285750">
                        <a:buFontTx/>
                        <a:buChar char="-"/>
                      </a:pPr>
                      <a:r>
                        <a:rPr lang="en-GB" sz="1600" dirty="0" smtClean="0"/>
                        <a:t>Use of questioning to extend understanding.</a:t>
                      </a:r>
                    </a:p>
                    <a:p>
                      <a:pPr marL="285750" indent="-285750">
                        <a:buFontTx/>
                        <a:buChar char="-"/>
                      </a:pPr>
                      <a:r>
                        <a:rPr lang="en-GB" sz="1600" baseline="0" dirty="0" smtClean="0"/>
                        <a:t>Phonological awareness (syllables/rhyme/initial sounds)</a:t>
                      </a:r>
                    </a:p>
                    <a:p>
                      <a:pPr marL="285750" indent="-285750">
                        <a:buFontTx/>
                        <a:buChar char="-"/>
                      </a:pPr>
                      <a:r>
                        <a:rPr lang="en-GB" sz="1600" baseline="0" dirty="0" smtClean="0"/>
                        <a:t>Completion of PM Benchmarking Kit running records to ascertain English reading baseline position</a:t>
                      </a:r>
                    </a:p>
                    <a:p>
                      <a:pPr marL="0" indent="0">
                        <a:buFontTx/>
                        <a:buNone/>
                      </a:pPr>
                      <a:endParaRPr lang="en-GB" sz="1600" baseline="0" dirty="0" smtClean="0"/>
                    </a:p>
                    <a:p>
                      <a:pPr marL="0" indent="0">
                        <a:buFontTx/>
                        <a:buNone/>
                      </a:pPr>
                      <a:r>
                        <a:rPr lang="en-GB" sz="1600" baseline="0" dirty="0" smtClean="0"/>
                        <a:t>MÁRTA AR AGHAIDH… (</a:t>
                      </a:r>
                      <a:r>
                        <a:rPr lang="en-GB" sz="1600" baseline="0" dirty="0" err="1" smtClean="0"/>
                        <a:t>páistí</a:t>
                      </a:r>
                      <a:r>
                        <a:rPr lang="en-GB" sz="1600" baseline="0" dirty="0" smtClean="0"/>
                        <a:t> </a:t>
                      </a:r>
                      <a:r>
                        <a:rPr lang="en-GB" sz="1600" baseline="0" dirty="0" err="1" smtClean="0"/>
                        <a:t>ar</a:t>
                      </a:r>
                      <a:r>
                        <a:rPr lang="en-GB" sz="1600" baseline="0" dirty="0" smtClean="0"/>
                        <a:t> </a:t>
                      </a:r>
                      <a:r>
                        <a:rPr lang="en-GB" sz="1600" baseline="0" dirty="0" err="1" smtClean="0"/>
                        <a:t>scoil</a:t>
                      </a:r>
                      <a:r>
                        <a:rPr lang="en-GB" sz="1600" baseline="0" dirty="0" smtClean="0"/>
                        <a:t> go 3 </a:t>
                      </a:r>
                      <a:r>
                        <a:rPr lang="en-GB" sz="1600" baseline="0" dirty="0" err="1" smtClean="0"/>
                        <a:t>i.n</a:t>
                      </a:r>
                      <a:r>
                        <a:rPr lang="en-GB" sz="1600" baseline="0" dirty="0" smtClean="0"/>
                        <a:t>.)</a:t>
                      </a:r>
                    </a:p>
                    <a:p>
                      <a:pPr marL="285750" indent="-285750">
                        <a:buFontTx/>
                        <a:buChar char="-"/>
                      </a:pPr>
                      <a:r>
                        <a:rPr lang="en-GB" sz="1600" dirty="0" smtClean="0"/>
                        <a:t>Easy read </a:t>
                      </a:r>
                      <a:r>
                        <a:rPr lang="en-GB" sz="1600" b="1" u="sng" dirty="0" smtClean="0"/>
                        <a:t>shared</a:t>
                      </a:r>
                      <a:r>
                        <a:rPr lang="en-GB" sz="1600" dirty="0" smtClean="0"/>
                        <a:t> ‘big book texts’</a:t>
                      </a:r>
                      <a:r>
                        <a:rPr lang="en-GB" sz="1600" baseline="0" dirty="0" smtClean="0"/>
                        <a:t> with focus on g</a:t>
                      </a:r>
                      <a:r>
                        <a:rPr lang="en-GB" sz="1600" dirty="0" smtClean="0"/>
                        <a:t>rapheme/phoneme correspondence, modelled</a:t>
                      </a:r>
                      <a:r>
                        <a:rPr lang="en-GB" sz="1600" baseline="0" dirty="0" smtClean="0"/>
                        <a:t> strategies for decoding, language of books in English etc…</a:t>
                      </a:r>
                    </a:p>
                    <a:p>
                      <a:pPr marL="285750" indent="-285750">
                        <a:buFontTx/>
                        <a:buChar char="-"/>
                      </a:pPr>
                      <a:r>
                        <a:rPr lang="en-GB" sz="1600" baseline="0" dirty="0" smtClean="0"/>
                        <a:t>Grouping of pupils for English Literacy lessons according to PM Benchmarking kit</a:t>
                      </a:r>
                    </a:p>
                    <a:p>
                      <a:pPr marL="285750" indent="-285750">
                        <a:buFontTx/>
                        <a:buChar char="-"/>
                      </a:pPr>
                      <a:r>
                        <a:rPr lang="en-GB" sz="1600" baseline="0" dirty="0" smtClean="0"/>
                        <a:t>Roll-out of the Linguistic Phonics English program</a:t>
                      </a:r>
                    </a:p>
                    <a:p>
                      <a:pPr marL="285750" indent="-285750">
                        <a:buFontTx/>
                        <a:buChar char="-"/>
                      </a:pPr>
                      <a:r>
                        <a:rPr lang="en-GB" sz="1600" baseline="0" dirty="0" smtClean="0"/>
                        <a:t>Literacy/</a:t>
                      </a:r>
                      <a:r>
                        <a:rPr lang="en-GB" sz="1600" b="1" u="sng" baseline="0" dirty="0" smtClean="0"/>
                        <a:t>Guided</a:t>
                      </a:r>
                      <a:r>
                        <a:rPr lang="en-GB" sz="1600" baseline="0" dirty="0" smtClean="0"/>
                        <a:t> reading lessons twice weekly in English</a:t>
                      </a:r>
                    </a:p>
                    <a:p>
                      <a:pPr marL="285750" indent="-285750">
                        <a:buFontTx/>
                        <a:buChar char="-"/>
                      </a:pPr>
                      <a:r>
                        <a:rPr lang="en-GB" sz="1600" baseline="0" dirty="0" smtClean="0"/>
                        <a:t>Observation of pupil progress through guided reading sessions, completion of further running records for movement within colour bands of PM reading program</a:t>
                      </a:r>
                    </a:p>
                    <a:p>
                      <a:pPr marL="285750" indent="-285750">
                        <a:buFontTx/>
                        <a:buChar char="-"/>
                      </a:pPr>
                      <a:r>
                        <a:rPr lang="en-GB" sz="1600" baseline="0" dirty="0" smtClean="0"/>
                        <a:t>Visit to school library every 2</a:t>
                      </a:r>
                      <a:r>
                        <a:rPr lang="en-GB" sz="1600" baseline="30000" dirty="0" smtClean="0"/>
                        <a:t>nd</a:t>
                      </a:r>
                      <a:r>
                        <a:rPr lang="en-GB" sz="1600" baseline="0" dirty="0" smtClean="0"/>
                        <a:t> week for English ‘own choice’ text for</a:t>
                      </a:r>
                      <a:r>
                        <a:rPr lang="en-GB" sz="1600" b="1" u="sng" baseline="0" dirty="0" smtClean="0"/>
                        <a:t> independent </a:t>
                      </a:r>
                      <a:r>
                        <a:rPr lang="en-GB" sz="1600" baseline="0" dirty="0" smtClean="0"/>
                        <a:t>reading</a:t>
                      </a:r>
                      <a:endParaRPr lang="en-GB" sz="1600" dirty="0" smtClean="0"/>
                    </a:p>
                    <a:p>
                      <a:pPr marL="0" indent="0">
                        <a:buFontTx/>
                        <a:buNone/>
                      </a:pPr>
                      <a:endParaRPr lang="en-GB" sz="1600" dirty="0"/>
                    </a:p>
                  </a:txBody>
                  <a:tcPr/>
                </a:tc>
              </a:tr>
            </a:tbl>
          </a:graphicData>
        </a:graphic>
      </p:graphicFrame>
    </p:spTree>
    <p:extLst>
      <p:ext uri="{BB962C8B-B14F-4D97-AF65-F5344CB8AC3E}">
        <p14:creationId xmlns:p14="http://schemas.microsoft.com/office/powerpoint/2010/main" val="724263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6400800" cy="5001736"/>
          </a:xfrm>
        </p:spPr>
        <p:txBody>
          <a:bodyPr>
            <a:normAutofit/>
          </a:bodyPr>
          <a:lstStyle/>
          <a:p>
            <a:pPr marL="45720" indent="0" algn="ctr">
              <a:buNone/>
            </a:pPr>
            <a:r>
              <a:rPr lang="en-GB" altLang="en-US" sz="4000" dirty="0" err="1">
                <a:latin typeface="+mj-lt"/>
              </a:rPr>
              <a:t>Léamh</a:t>
            </a:r>
            <a:r>
              <a:rPr lang="en-GB" altLang="en-US" sz="4000" dirty="0">
                <a:latin typeface="+mj-lt"/>
              </a:rPr>
              <a:t> </a:t>
            </a:r>
            <a:r>
              <a:rPr lang="en-GB" altLang="en-US" sz="4000" dirty="0" err="1">
                <a:latin typeface="+mj-lt"/>
              </a:rPr>
              <a:t>os</a:t>
            </a:r>
            <a:r>
              <a:rPr lang="en-GB" altLang="en-US" sz="4000" dirty="0">
                <a:latin typeface="+mj-lt"/>
              </a:rPr>
              <a:t> </a:t>
            </a:r>
            <a:r>
              <a:rPr lang="en-GB" altLang="en-US" sz="4000" dirty="0" err="1" smtClean="0">
                <a:latin typeface="+mj-lt"/>
              </a:rPr>
              <a:t>ard</a:t>
            </a:r>
            <a:r>
              <a:rPr lang="en-GB" altLang="en-US" sz="4000" dirty="0" smtClean="0">
                <a:latin typeface="+mj-lt"/>
              </a:rPr>
              <a:t>- cad </a:t>
            </a:r>
            <a:r>
              <a:rPr lang="en-GB" altLang="en-US" sz="4000" dirty="0" err="1" smtClean="0">
                <a:latin typeface="+mj-lt"/>
              </a:rPr>
              <a:t>chuige</a:t>
            </a:r>
            <a:r>
              <a:rPr lang="en-GB" altLang="en-US" sz="4000" dirty="0" smtClean="0">
                <a:latin typeface="+mj-lt"/>
              </a:rPr>
              <a:t>?</a:t>
            </a:r>
            <a:r>
              <a:rPr lang="en-GB" altLang="en-US" sz="3200" dirty="0">
                <a:latin typeface="+mj-lt"/>
              </a:rPr>
              <a:t/>
            </a:r>
            <a:br>
              <a:rPr lang="en-GB" altLang="en-US" sz="3200" dirty="0">
                <a:latin typeface="+mj-lt"/>
              </a:rPr>
            </a:br>
            <a:r>
              <a:rPr lang="en-GB" altLang="en-US" sz="3200" dirty="0">
                <a:latin typeface="+mj-lt"/>
              </a:rPr>
              <a:t> </a:t>
            </a:r>
            <a:endParaRPr lang="en-GB" altLang="en-US" sz="3200" dirty="0" smtClean="0">
              <a:latin typeface="+mj-lt"/>
            </a:endParaRPr>
          </a:p>
          <a:p>
            <a:pPr>
              <a:buFontTx/>
              <a:buChar char="-"/>
            </a:pPr>
            <a:r>
              <a:rPr lang="en-GB" altLang="en-US" sz="3200" dirty="0" err="1" smtClean="0">
                <a:latin typeface="+mj-lt"/>
              </a:rPr>
              <a:t>ag</a:t>
            </a:r>
            <a:r>
              <a:rPr lang="en-GB" altLang="en-US" sz="3200" dirty="0" smtClean="0">
                <a:latin typeface="+mj-lt"/>
              </a:rPr>
              <a:t> </a:t>
            </a:r>
            <a:r>
              <a:rPr lang="en-GB" altLang="en-US" sz="3200" dirty="0" err="1">
                <a:latin typeface="+mj-lt"/>
              </a:rPr>
              <a:t>tacú</a:t>
            </a:r>
            <a:r>
              <a:rPr lang="en-GB" altLang="en-US" sz="3200" dirty="0">
                <a:latin typeface="+mj-lt"/>
              </a:rPr>
              <a:t> le </a:t>
            </a:r>
            <a:r>
              <a:rPr lang="en-GB" altLang="en-US" sz="3200" dirty="0" err="1">
                <a:latin typeface="+mj-lt"/>
              </a:rPr>
              <a:t>forbairt</a:t>
            </a:r>
            <a:r>
              <a:rPr lang="en-GB" altLang="en-US" sz="3200" dirty="0">
                <a:latin typeface="+mj-lt"/>
              </a:rPr>
              <a:t> </a:t>
            </a:r>
            <a:r>
              <a:rPr lang="en-GB" altLang="en-US" sz="3200" dirty="0" err="1">
                <a:latin typeface="+mj-lt"/>
              </a:rPr>
              <a:t>na</a:t>
            </a:r>
            <a:r>
              <a:rPr lang="en-GB" altLang="en-US" sz="3200" dirty="0">
                <a:latin typeface="+mj-lt"/>
              </a:rPr>
              <a:t> </a:t>
            </a:r>
            <a:r>
              <a:rPr lang="en-GB" altLang="en-US" sz="3200" dirty="0" err="1">
                <a:latin typeface="+mj-lt"/>
              </a:rPr>
              <a:t>teanga</a:t>
            </a:r>
            <a:r>
              <a:rPr lang="en-GB" altLang="en-US" sz="3200" dirty="0">
                <a:latin typeface="+mj-lt"/>
              </a:rPr>
              <a:t> </a:t>
            </a:r>
            <a:r>
              <a:rPr lang="en-GB" altLang="en-US" sz="3200" dirty="0" err="1">
                <a:latin typeface="+mj-lt"/>
              </a:rPr>
              <a:t>labhartha</a:t>
            </a:r>
            <a:r>
              <a:rPr lang="en-GB" altLang="en-US" sz="3200" dirty="0">
                <a:latin typeface="+mj-lt"/>
              </a:rPr>
              <a:t> </a:t>
            </a:r>
            <a:r>
              <a:rPr lang="en-GB" altLang="en-US" sz="3200" dirty="0" err="1">
                <a:latin typeface="+mj-lt"/>
              </a:rPr>
              <a:t>agus</a:t>
            </a:r>
            <a:r>
              <a:rPr lang="en-GB" altLang="en-US" sz="3200" dirty="0">
                <a:latin typeface="+mj-lt"/>
              </a:rPr>
              <a:t> </a:t>
            </a:r>
            <a:r>
              <a:rPr lang="en-GB" altLang="en-US" sz="3200" dirty="0" err="1">
                <a:latin typeface="+mj-lt"/>
              </a:rPr>
              <a:t>ag</a:t>
            </a:r>
            <a:r>
              <a:rPr lang="en-GB" altLang="en-US" sz="3200" dirty="0">
                <a:latin typeface="+mj-lt"/>
              </a:rPr>
              <a:t> </a:t>
            </a:r>
            <a:r>
              <a:rPr lang="en-GB" altLang="en-US" sz="3200" dirty="0" err="1">
                <a:latin typeface="+mj-lt"/>
              </a:rPr>
              <a:t>forbairt</a:t>
            </a:r>
            <a:r>
              <a:rPr lang="en-GB" altLang="en-US" sz="3200" dirty="0">
                <a:latin typeface="+mj-lt"/>
              </a:rPr>
              <a:t> </a:t>
            </a:r>
            <a:r>
              <a:rPr lang="en-GB" altLang="en-US" sz="3200" dirty="0" err="1">
                <a:latin typeface="+mj-lt"/>
              </a:rPr>
              <a:t>feasa</a:t>
            </a:r>
            <a:r>
              <a:rPr lang="en-GB" altLang="en-US" sz="3200" dirty="0">
                <a:latin typeface="+mj-lt"/>
              </a:rPr>
              <a:t> </a:t>
            </a:r>
            <a:r>
              <a:rPr lang="en-GB" altLang="en-US" sz="3200" dirty="0" err="1">
                <a:latin typeface="+mj-lt"/>
              </a:rPr>
              <a:t>ar</a:t>
            </a:r>
            <a:r>
              <a:rPr lang="en-GB" altLang="en-US" sz="3200" dirty="0">
                <a:latin typeface="+mj-lt"/>
              </a:rPr>
              <a:t> </a:t>
            </a:r>
            <a:r>
              <a:rPr lang="en-GB" altLang="en-US" sz="3200" dirty="0" err="1">
                <a:latin typeface="+mj-lt"/>
              </a:rPr>
              <a:t>chomhréir</a:t>
            </a:r>
            <a:r>
              <a:rPr lang="en-GB" altLang="en-US" sz="3200" dirty="0">
                <a:latin typeface="+mj-lt"/>
              </a:rPr>
              <a:t> </a:t>
            </a:r>
            <a:r>
              <a:rPr lang="en-GB" altLang="en-US" sz="3200" dirty="0" err="1">
                <a:latin typeface="+mj-lt"/>
              </a:rPr>
              <a:t>agus</a:t>
            </a:r>
            <a:r>
              <a:rPr lang="en-GB" altLang="en-US" sz="3200" dirty="0">
                <a:latin typeface="+mj-lt"/>
              </a:rPr>
              <a:t> </a:t>
            </a:r>
            <a:r>
              <a:rPr lang="en-GB" altLang="en-US" sz="3200" dirty="0" err="1">
                <a:latin typeface="+mj-lt"/>
              </a:rPr>
              <a:t>ar</a:t>
            </a:r>
            <a:r>
              <a:rPr lang="en-GB" altLang="en-US" sz="3200" dirty="0">
                <a:latin typeface="+mj-lt"/>
              </a:rPr>
              <a:t> </a:t>
            </a:r>
            <a:r>
              <a:rPr lang="en-GB" altLang="en-US" sz="3200" dirty="0" err="1">
                <a:latin typeface="+mj-lt"/>
              </a:rPr>
              <a:t>struchtúr</a:t>
            </a:r>
            <a:r>
              <a:rPr lang="en-GB" altLang="en-US" sz="3200" dirty="0">
                <a:latin typeface="+mj-lt"/>
              </a:rPr>
              <a:t> </a:t>
            </a:r>
            <a:r>
              <a:rPr lang="en-GB" altLang="en-US" sz="3200" dirty="0" err="1">
                <a:latin typeface="+mj-lt"/>
              </a:rPr>
              <a:t>téacs</a:t>
            </a:r>
            <a:r>
              <a:rPr lang="en-GB" altLang="en-US" sz="3200" dirty="0" smtClean="0">
                <a:latin typeface="+mj-lt"/>
              </a:rPr>
              <a:t>.</a:t>
            </a:r>
          </a:p>
          <a:p>
            <a:pPr marL="45720" indent="0">
              <a:buNone/>
            </a:pPr>
            <a:endParaRPr lang="en-GB" sz="3200" dirty="0">
              <a:latin typeface="+mj-lt"/>
            </a:endParaRPr>
          </a:p>
        </p:txBody>
      </p:sp>
    </p:spTree>
    <p:extLst>
      <p:ext uri="{BB962C8B-B14F-4D97-AF65-F5344CB8AC3E}">
        <p14:creationId xmlns:p14="http://schemas.microsoft.com/office/powerpoint/2010/main" val="1460992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Rot="1" noChangeArrowheads="1"/>
          </p:cNvSpPr>
          <p:nvPr>
            <p:ph type="body" idx="4294967295"/>
          </p:nvPr>
        </p:nvSpPr>
        <p:spPr>
          <a:xfrm>
            <a:off x="301625" y="548680"/>
            <a:ext cx="8540750" cy="5760640"/>
          </a:xfrm>
          <a:prstGeom prst="rect">
            <a:avLst/>
          </a:prstGeom>
        </p:spPr>
        <p:txBody>
          <a:bodyPr>
            <a:normAutofit lnSpcReduction="10000"/>
          </a:bodyPr>
          <a:lstStyle/>
          <a:p>
            <a:pPr eaLnBrk="1" hangingPunct="1">
              <a:lnSpc>
                <a:spcPct val="80000"/>
              </a:lnSpc>
              <a:defRPr/>
            </a:pPr>
            <a:r>
              <a:rPr lang="en-GB" sz="3200" dirty="0" smtClean="0"/>
              <a:t>“ By modelling for students the types of behaviours good readers are engaged in as they read, we are providing them with the opportunity to become aware of the many strategies and monitoring behaviours that good readers use. When competent readers are reading suitable texts, these strategic behaviours are fairly automatic but for struggling readers this does not prove automatic. Therefore modelling strategic behaviours for struggling readers by thinking aloud for them while we read ( and hence, allowing students to think along), is the first step in raising their awareness of what it means to be a strategic reader.”</a:t>
            </a:r>
            <a:endParaRPr lang="en-US" sz="3200" dirty="0" smtClean="0"/>
          </a:p>
        </p:txBody>
      </p:sp>
    </p:spTree>
    <p:extLst>
      <p:ext uri="{BB962C8B-B14F-4D97-AF65-F5344CB8AC3E}">
        <p14:creationId xmlns:p14="http://schemas.microsoft.com/office/powerpoint/2010/main" val="2069798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45720" indent="0" algn="ctr">
              <a:buNone/>
            </a:pPr>
            <a:r>
              <a:rPr lang="en-GB" altLang="en-US" sz="4000" dirty="0" err="1">
                <a:latin typeface="+mj-lt"/>
              </a:rPr>
              <a:t>Léamh</a:t>
            </a:r>
            <a:r>
              <a:rPr lang="en-GB" altLang="en-US" sz="4000" dirty="0">
                <a:latin typeface="+mj-lt"/>
              </a:rPr>
              <a:t> </a:t>
            </a:r>
            <a:r>
              <a:rPr lang="en-GB" altLang="en-US" sz="4000" dirty="0" err="1">
                <a:latin typeface="+mj-lt"/>
              </a:rPr>
              <a:t>i</a:t>
            </a:r>
            <a:r>
              <a:rPr lang="en-GB" altLang="en-US" sz="4000" dirty="0">
                <a:latin typeface="+mj-lt"/>
              </a:rPr>
              <a:t> </a:t>
            </a:r>
            <a:r>
              <a:rPr lang="en-GB" altLang="en-US" sz="4000" dirty="0" err="1">
                <a:latin typeface="+mj-lt"/>
              </a:rPr>
              <a:t>gcomhpháirt</a:t>
            </a:r>
            <a:r>
              <a:rPr lang="en-GB" altLang="en-US" sz="4000" dirty="0">
                <a:latin typeface="+mj-lt"/>
              </a:rPr>
              <a:t>- </a:t>
            </a:r>
            <a:r>
              <a:rPr lang="en-GB" altLang="en-US" sz="4000" dirty="0" smtClean="0">
                <a:latin typeface="+mj-lt"/>
              </a:rPr>
              <a:t>cad </a:t>
            </a:r>
            <a:r>
              <a:rPr lang="en-GB" altLang="en-US" sz="4000" dirty="0" err="1" smtClean="0">
                <a:latin typeface="+mj-lt"/>
              </a:rPr>
              <a:t>chuige</a:t>
            </a:r>
            <a:r>
              <a:rPr lang="en-GB" altLang="en-US" sz="4000" dirty="0" smtClean="0">
                <a:latin typeface="+mj-lt"/>
              </a:rPr>
              <a:t>?</a:t>
            </a:r>
          </a:p>
          <a:p>
            <a:pPr marL="45720" indent="0">
              <a:buNone/>
            </a:pPr>
            <a:endParaRPr lang="en-GB" altLang="en-US" sz="2400" dirty="0" smtClean="0">
              <a:latin typeface="+mj-lt"/>
            </a:endParaRPr>
          </a:p>
          <a:p>
            <a:pPr marL="45720" indent="0">
              <a:buNone/>
            </a:pPr>
            <a:r>
              <a:rPr lang="en-GB" altLang="en-US" sz="3200" dirty="0" smtClean="0">
                <a:latin typeface="+mj-lt"/>
              </a:rPr>
              <a:t>- </a:t>
            </a:r>
            <a:r>
              <a:rPr lang="en-GB" altLang="en-US" sz="3200" dirty="0" err="1" smtClean="0">
                <a:latin typeface="+mj-lt"/>
              </a:rPr>
              <a:t>dearbheiseamláiriú</a:t>
            </a:r>
            <a:r>
              <a:rPr lang="en-GB" altLang="en-US" sz="3200" dirty="0" smtClean="0">
                <a:latin typeface="+mj-lt"/>
              </a:rPr>
              <a:t> </a:t>
            </a:r>
            <a:r>
              <a:rPr lang="en-GB" altLang="en-US" sz="3200" dirty="0" err="1">
                <a:latin typeface="+mj-lt"/>
              </a:rPr>
              <a:t>ar</a:t>
            </a:r>
            <a:r>
              <a:rPr lang="en-GB" altLang="en-US" sz="3200" dirty="0">
                <a:latin typeface="+mj-lt"/>
              </a:rPr>
              <a:t> </a:t>
            </a:r>
            <a:r>
              <a:rPr lang="en-GB" altLang="en-US" sz="3200" dirty="0" err="1">
                <a:latin typeface="+mj-lt"/>
              </a:rPr>
              <a:t>straitéisí</a:t>
            </a:r>
            <a:r>
              <a:rPr lang="en-GB" altLang="en-US" sz="3200" dirty="0">
                <a:latin typeface="+mj-lt"/>
              </a:rPr>
              <a:t> </a:t>
            </a:r>
            <a:r>
              <a:rPr lang="en-GB" altLang="en-US" sz="3200" dirty="0" err="1">
                <a:latin typeface="+mj-lt"/>
              </a:rPr>
              <a:t>léitheoireachta</a:t>
            </a:r>
            <a:r>
              <a:rPr lang="en-GB" altLang="en-US" sz="3200" dirty="0">
                <a:latin typeface="+mj-lt"/>
              </a:rPr>
              <a:t> </a:t>
            </a:r>
            <a:r>
              <a:rPr lang="en-GB" altLang="en-US" sz="3200" dirty="0" err="1">
                <a:latin typeface="+mj-lt"/>
              </a:rPr>
              <a:t>i</a:t>
            </a:r>
            <a:r>
              <a:rPr lang="en-GB" altLang="en-US" sz="3200" dirty="0">
                <a:latin typeface="+mj-lt"/>
              </a:rPr>
              <a:t> </a:t>
            </a:r>
            <a:r>
              <a:rPr lang="en-GB" altLang="en-US" sz="3200" dirty="0" err="1">
                <a:latin typeface="+mj-lt"/>
              </a:rPr>
              <a:t>gcomhthéacs</a:t>
            </a:r>
            <a:r>
              <a:rPr lang="en-GB" altLang="en-US" sz="3200" dirty="0">
                <a:latin typeface="+mj-lt"/>
              </a:rPr>
              <a:t> </a:t>
            </a:r>
            <a:r>
              <a:rPr lang="en-GB" altLang="en-US" sz="3200" dirty="0" err="1">
                <a:latin typeface="+mj-lt"/>
              </a:rPr>
              <a:t>tacaíochta</a:t>
            </a:r>
            <a:r>
              <a:rPr lang="en-GB" altLang="en-US" sz="3200" dirty="0">
                <a:latin typeface="+mj-lt"/>
              </a:rPr>
              <a:t> </a:t>
            </a:r>
            <a:r>
              <a:rPr lang="en-GB" altLang="en-US" sz="3200" dirty="0" err="1">
                <a:latin typeface="+mj-lt"/>
              </a:rPr>
              <a:t>atá</a:t>
            </a:r>
            <a:r>
              <a:rPr lang="en-GB" altLang="en-US" sz="3200" dirty="0">
                <a:latin typeface="+mj-lt"/>
              </a:rPr>
              <a:t> </a:t>
            </a:r>
            <a:r>
              <a:rPr lang="en-GB" altLang="en-US" sz="3200" dirty="0" err="1">
                <a:latin typeface="+mj-lt"/>
              </a:rPr>
              <a:t>sultmhar</a:t>
            </a:r>
            <a:r>
              <a:rPr lang="en-GB" altLang="en-US" sz="3200" dirty="0">
                <a:latin typeface="+mj-lt"/>
              </a:rPr>
              <a:t>.</a:t>
            </a:r>
            <a:endParaRPr lang="en-GB" sz="3200" dirty="0">
              <a:latin typeface="+mj-lt"/>
            </a:endParaRPr>
          </a:p>
        </p:txBody>
      </p:sp>
    </p:spTree>
    <p:extLst>
      <p:ext uri="{BB962C8B-B14F-4D97-AF65-F5344CB8AC3E}">
        <p14:creationId xmlns:p14="http://schemas.microsoft.com/office/powerpoint/2010/main" val="2250722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Rot="1" noChangeArrowheads="1"/>
          </p:cNvSpPr>
          <p:nvPr>
            <p:ph type="body" idx="4294967295"/>
          </p:nvPr>
        </p:nvSpPr>
        <p:spPr>
          <a:xfrm>
            <a:off x="684213" y="476672"/>
            <a:ext cx="7696200" cy="4522366"/>
          </a:xfrm>
          <a:prstGeom prst="rect">
            <a:avLst/>
          </a:prstGeom>
        </p:spPr>
        <p:txBody>
          <a:bodyPr>
            <a:normAutofit fontScale="92500" lnSpcReduction="20000"/>
          </a:bodyPr>
          <a:lstStyle/>
          <a:p>
            <a:pPr eaLnBrk="1" hangingPunct="1">
              <a:lnSpc>
                <a:spcPct val="80000"/>
              </a:lnSpc>
              <a:buFont typeface="Wingdings" pitchFamily="2" charset="2"/>
              <a:buNone/>
              <a:defRPr/>
            </a:pPr>
            <a:r>
              <a:rPr lang="en-GB" sz="2800" dirty="0" smtClean="0"/>
              <a:t>“ Shared Reading is an interactive reading experience that occurs when students join in or share the reading of a big book or other enlarged text while guided and supported by a teacher or another experienced reader. Children observe an expert reading the text with fluency and expression. The text must be large enough for all the students to see clearly, so they can share in the reading of the text. It is through Shared Reading that the reading process and reading strategies that readers use are demonstrated. In shared reading, children participate in reading, learn critical concepts of how print works, get the feel of learning and begin to perceive themselves as readers.” ( </a:t>
            </a:r>
            <a:r>
              <a:rPr lang="en-GB" sz="2800" dirty="0" err="1" smtClean="0"/>
              <a:t>Fountas</a:t>
            </a:r>
            <a:r>
              <a:rPr lang="en-GB" sz="2800" dirty="0" smtClean="0"/>
              <a:t> &amp; </a:t>
            </a:r>
            <a:r>
              <a:rPr lang="en-GB" sz="2800" dirty="0" err="1" smtClean="0"/>
              <a:t>Pinnell</a:t>
            </a:r>
            <a:r>
              <a:rPr lang="en-GB" sz="2800" dirty="0" smtClean="0"/>
              <a:t>, 1996)</a:t>
            </a:r>
            <a:endParaRPr lang="en-US" sz="2800" dirty="0" smtClean="0"/>
          </a:p>
        </p:txBody>
      </p:sp>
    </p:spTree>
    <p:extLst>
      <p:ext uri="{BB962C8B-B14F-4D97-AF65-F5344CB8AC3E}">
        <p14:creationId xmlns:p14="http://schemas.microsoft.com/office/powerpoint/2010/main" val="3568951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45720" indent="0" algn="ctr">
              <a:buNone/>
            </a:pPr>
            <a:r>
              <a:rPr lang="en-GB" altLang="en-US" sz="4000" dirty="0" err="1">
                <a:latin typeface="+mj-lt"/>
              </a:rPr>
              <a:t>Léitheoireacht</a:t>
            </a:r>
            <a:r>
              <a:rPr lang="en-GB" altLang="en-US" sz="4000" dirty="0">
                <a:latin typeface="+mj-lt"/>
              </a:rPr>
              <a:t> </a:t>
            </a:r>
            <a:r>
              <a:rPr lang="en-GB" altLang="en-US" sz="4000" dirty="0" err="1">
                <a:latin typeface="+mj-lt"/>
              </a:rPr>
              <a:t>faoi</a:t>
            </a:r>
            <a:r>
              <a:rPr lang="en-GB" altLang="en-US" sz="4000" dirty="0">
                <a:latin typeface="+mj-lt"/>
              </a:rPr>
              <a:t> </a:t>
            </a:r>
            <a:r>
              <a:rPr lang="en-GB" altLang="en-US" sz="4000" dirty="0" err="1">
                <a:latin typeface="+mj-lt"/>
              </a:rPr>
              <a:t>threoir</a:t>
            </a:r>
            <a:r>
              <a:rPr lang="en-GB" altLang="en-US" sz="4000" dirty="0">
                <a:latin typeface="+mj-lt"/>
              </a:rPr>
              <a:t>- </a:t>
            </a:r>
            <a:r>
              <a:rPr lang="en-GB" altLang="en-US" sz="4000" dirty="0" smtClean="0">
                <a:latin typeface="+mj-lt"/>
              </a:rPr>
              <a:t>cad </a:t>
            </a:r>
            <a:r>
              <a:rPr lang="en-GB" altLang="en-US" sz="4000" dirty="0" err="1" smtClean="0">
                <a:latin typeface="+mj-lt"/>
              </a:rPr>
              <a:t>chuige</a:t>
            </a:r>
            <a:r>
              <a:rPr lang="en-GB" altLang="en-US" sz="4000" dirty="0" smtClean="0">
                <a:latin typeface="+mj-lt"/>
              </a:rPr>
              <a:t>?</a:t>
            </a:r>
          </a:p>
          <a:p>
            <a:pPr marL="45720" indent="0" algn="ctr">
              <a:buNone/>
            </a:pPr>
            <a:endParaRPr lang="en-GB" altLang="en-US" sz="4000" dirty="0">
              <a:latin typeface="+mj-lt"/>
            </a:endParaRPr>
          </a:p>
          <a:p>
            <a:pPr marL="45720" indent="0">
              <a:buNone/>
            </a:pPr>
            <a:r>
              <a:rPr lang="en-GB" altLang="en-US" sz="3000" dirty="0" smtClean="0">
                <a:latin typeface="+mj-lt"/>
              </a:rPr>
              <a:t>- </a:t>
            </a:r>
            <a:r>
              <a:rPr lang="en-GB" altLang="en-US" sz="3000" dirty="0" err="1" smtClean="0">
                <a:latin typeface="+mj-lt"/>
              </a:rPr>
              <a:t>ag</a:t>
            </a:r>
            <a:r>
              <a:rPr lang="en-GB" altLang="en-US" sz="3000" dirty="0" smtClean="0">
                <a:latin typeface="+mj-lt"/>
              </a:rPr>
              <a:t> </a:t>
            </a:r>
            <a:r>
              <a:rPr lang="en-GB" altLang="en-US" sz="3000" dirty="0">
                <a:latin typeface="+mj-lt"/>
              </a:rPr>
              <a:t>cur </a:t>
            </a:r>
            <a:r>
              <a:rPr lang="en-GB" altLang="en-US" sz="3000" dirty="0" err="1">
                <a:latin typeface="+mj-lt"/>
              </a:rPr>
              <a:t>éispiris</a:t>
            </a:r>
            <a:r>
              <a:rPr lang="en-GB" altLang="en-US" sz="3000" dirty="0">
                <a:latin typeface="+mj-lt"/>
              </a:rPr>
              <a:t> </a:t>
            </a:r>
            <a:r>
              <a:rPr lang="en-GB" altLang="en-US" sz="3000" dirty="0" err="1">
                <a:latin typeface="+mj-lt"/>
              </a:rPr>
              <a:t>agus</a:t>
            </a:r>
            <a:r>
              <a:rPr lang="en-GB" altLang="en-US" sz="3000" dirty="0">
                <a:latin typeface="+mj-lt"/>
              </a:rPr>
              <a:t> </a:t>
            </a:r>
            <a:r>
              <a:rPr lang="en-GB" altLang="en-US" sz="3000" dirty="0" err="1">
                <a:latin typeface="+mj-lt"/>
              </a:rPr>
              <a:t>dúshláin</a:t>
            </a:r>
            <a:r>
              <a:rPr lang="en-GB" altLang="en-US" sz="3000" dirty="0">
                <a:latin typeface="+mj-lt"/>
              </a:rPr>
              <a:t> </a:t>
            </a:r>
            <a:r>
              <a:rPr lang="en-GB" altLang="en-US" sz="3000" dirty="0" err="1">
                <a:latin typeface="+mj-lt"/>
              </a:rPr>
              <a:t>chuí</a:t>
            </a:r>
            <a:r>
              <a:rPr lang="en-GB" altLang="en-US" sz="3000" dirty="0">
                <a:latin typeface="+mj-lt"/>
              </a:rPr>
              <a:t> </a:t>
            </a:r>
            <a:r>
              <a:rPr lang="en-GB" altLang="en-US" sz="3000" dirty="0" err="1">
                <a:latin typeface="+mj-lt"/>
              </a:rPr>
              <a:t>roimh</a:t>
            </a:r>
            <a:r>
              <a:rPr lang="en-GB" altLang="en-US" sz="3000" dirty="0">
                <a:latin typeface="+mj-lt"/>
              </a:rPr>
              <a:t> an </a:t>
            </a:r>
            <a:r>
              <a:rPr lang="en-GB" altLang="en-US" sz="3000" dirty="0" err="1">
                <a:latin typeface="+mj-lt"/>
              </a:rPr>
              <a:t>léitheoir</a:t>
            </a:r>
            <a:r>
              <a:rPr lang="en-GB" altLang="en-US" sz="3000" dirty="0">
                <a:latin typeface="+mj-lt"/>
              </a:rPr>
              <a:t>. </a:t>
            </a:r>
            <a:endParaRPr lang="en-GB" sz="3000" dirty="0">
              <a:latin typeface="+mj-lt"/>
            </a:endParaRPr>
          </a:p>
        </p:txBody>
      </p:sp>
    </p:spTree>
    <p:extLst>
      <p:ext uri="{BB962C8B-B14F-4D97-AF65-F5344CB8AC3E}">
        <p14:creationId xmlns:p14="http://schemas.microsoft.com/office/powerpoint/2010/main" val="1680739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a:xfrm>
            <a:off x="755576" y="404664"/>
            <a:ext cx="7632848" cy="1150064"/>
          </a:xfrm>
        </p:spPr>
        <p:txBody>
          <a:bodyPr/>
          <a:lstStyle/>
          <a:p>
            <a:pPr marL="0" indent="0" algn="ctr" eaLnBrk="1" hangingPunct="1">
              <a:buNone/>
              <a:defRPr/>
            </a:pPr>
            <a:r>
              <a:rPr lang="en-GB" sz="4000" dirty="0" smtClean="0"/>
              <a:t>Le </a:t>
            </a:r>
            <a:r>
              <a:rPr lang="en-GB" sz="4000" dirty="0" err="1" smtClean="0"/>
              <a:t>léitheoireacht</a:t>
            </a:r>
            <a:r>
              <a:rPr lang="en-GB" sz="4000" dirty="0" smtClean="0"/>
              <a:t> </a:t>
            </a:r>
            <a:r>
              <a:rPr lang="en-GB" sz="4000" dirty="0" err="1" smtClean="0"/>
              <a:t>faoi</a:t>
            </a:r>
            <a:r>
              <a:rPr lang="en-GB" sz="4000" dirty="0" smtClean="0"/>
              <a:t> </a:t>
            </a:r>
            <a:r>
              <a:rPr lang="en-GB" sz="4000" dirty="0" err="1" smtClean="0"/>
              <a:t>threoir</a:t>
            </a:r>
            <a:r>
              <a:rPr lang="en-GB" sz="4000" dirty="0" smtClean="0"/>
              <a:t>…..</a:t>
            </a:r>
            <a:endParaRPr lang="en-US" sz="4000" dirty="0" smtClean="0"/>
          </a:p>
        </p:txBody>
      </p:sp>
      <p:sp>
        <p:nvSpPr>
          <p:cNvPr id="66563" name="Rectangle 3"/>
          <p:cNvSpPr>
            <a:spLocks noGrp="1" noRot="1" noChangeArrowheads="1"/>
          </p:cNvSpPr>
          <p:nvPr>
            <p:ph type="body" idx="4294967295"/>
          </p:nvPr>
        </p:nvSpPr>
        <p:spPr>
          <a:xfrm>
            <a:off x="301625" y="1676400"/>
            <a:ext cx="8540750" cy="2616696"/>
          </a:xfrm>
          <a:prstGeom prst="rect">
            <a:avLst/>
          </a:prstGeom>
        </p:spPr>
        <p:txBody>
          <a:bodyPr>
            <a:normAutofit fontScale="77500" lnSpcReduction="20000"/>
          </a:bodyPr>
          <a:lstStyle/>
          <a:p>
            <a:pPr eaLnBrk="1" hangingPunct="1">
              <a:lnSpc>
                <a:spcPct val="80000"/>
              </a:lnSpc>
              <a:defRPr/>
            </a:pPr>
            <a:r>
              <a:rPr lang="en-GB" sz="2000" dirty="0" err="1" smtClean="0"/>
              <a:t>Bíonn</a:t>
            </a:r>
            <a:r>
              <a:rPr lang="en-GB" sz="2000" dirty="0" smtClean="0"/>
              <a:t> </a:t>
            </a:r>
            <a:r>
              <a:rPr lang="en-GB" sz="2000" dirty="0" err="1" smtClean="0"/>
              <a:t>i</a:t>
            </a:r>
            <a:r>
              <a:rPr lang="en-GB" sz="2000" dirty="0" smtClean="0"/>
              <a:t> </a:t>
            </a:r>
            <a:r>
              <a:rPr lang="en-GB" sz="2000" dirty="0" err="1" smtClean="0"/>
              <a:t>gcónaí</a:t>
            </a:r>
            <a:r>
              <a:rPr lang="en-GB" sz="2000" dirty="0" smtClean="0"/>
              <a:t> </a:t>
            </a:r>
            <a:r>
              <a:rPr lang="en-GB" sz="2000" dirty="0" err="1" smtClean="0"/>
              <a:t>cuspóir</a:t>
            </a:r>
            <a:r>
              <a:rPr lang="en-GB" sz="2000" dirty="0" smtClean="0"/>
              <a:t> </a:t>
            </a:r>
            <a:r>
              <a:rPr lang="en-GB" sz="2000" dirty="0" err="1" smtClean="0"/>
              <a:t>soiléir</a:t>
            </a:r>
            <a:r>
              <a:rPr lang="en-GB" sz="2000" dirty="0" smtClean="0"/>
              <a:t> </a:t>
            </a:r>
            <a:r>
              <a:rPr lang="en-GB" sz="2000" dirty="0" err="1" smtClean="0"/>
              <a:t>ann</a:t>
            </a:r>
            <a:endParaRPr lang="en-GB" sz="2000" dirty="0" smtClean="0"/>
          </a:p>
          <a:p>
            <a:pPr eaLnBrk="1" hangingPunct="1">
              <a:lnSpc>
                <a:spcPct val="80000"/>
              </a:lnSpc>
              <a:defRPr/>
            </a:pPr>
            <a:r>
              <a:rPr lang="en-GB" sz="2000" dirty="0" err="1" smtClean="0"/>
              <a:t>Oibríonn</a:t>
            </a:r>
            <a:r>
              <a:rPr lang="en-GB" sz="2000" dirty="0" smtClean="0"/>
              <a:t> </a:t>
            </a:r>
            <a:r>
              <a:rPr lang="en-GB" sz="2000" dirty="0" err="1" smtClean="0"/>
              <a:t>na</a:t>
            </a:r>
            <a:r>
              <a:rPr lang="en-GB" sz="2000" dirty="0" smtClean="0"/>
              <a:t> </a:t>
            </a:r>
            <a:r>
              <a:rPr lang="en-GB" sz="2000" dirty="0" err="1" smtClean="0"/>
              <a:t>páistí</a:t>
            </a:r>
            <a:r>
              <a:rPr lang="en-GB" sz="2000" dirty="0" smtClean="0"/>
              <a:t> I </a:t>
            </a:r>
            <a:r>
              <a:rPr lang="en-GB" sz="2000" dirty="0" err="1" smtClean="0"/>
              <a:t>ngrúpaí</a:t>
            </a:r>
            <a:r>
              <a:rPr lang="en-GB" sz="2000" dirty="0" smtClean="0"/>
              <a:t> de </a:t>
            </a:r>
            <a:r>
              <a:rPr lang="en-GB" sz="2000" dirty="0" err="1" smtClean="0"/>
              <a:t>sheisear</a:t>
            </a:r>
            <a:r>
              <a:rPr lang="en-GB" sz="2000" dirty="0" smtClean="0"/>
              <a:t> </a:t>
            </a:r>
            <a:r>
              <a:rPr lang="en-GB" sz="2000" dirty="0" err="1" smtClean="0"/>
              <a:t>ar</a:t>
            </a:r>
            <a:r>
              <a:rPr lang="en-GB" sz="2000" dirty="0" smtClean="0"/>
              <a:t> </a:t>
            </a:r>
            <a:r>
              <a:rPr lang="en-GB" sz="2000" dirty="0" err="1" smtClean="0"/>
              <a:t>feadh</a:t>
            </a:r>
            <a:r>
              <a:rPr lang="en-GB" sz="2000" dirty="0" smtClean="0"/>
              <a:t> 10 </a:t>
            </a:r>
            <a:r>
              <a:rPr lang="en-GB" sz="2000" dirty="0" err="1" smtClean="0"/>
              <a:t>mbomaite</a:t>
            </a:r>
            <a:r>
              <a:rPr lang="en-GB" sz="2000" dirty="0" smtClean="0"/>
              <a:t>, </a:t>
            </a:r>
            <a:r>
              <a:rPr lang="en-GB" sz="2000" dirty="0" err="1" smtClean="0"/>
              <a:t>uair</a:t>
            </a:r>
            <a:r>
              <a:rPr lang="en-GB" sz="2000" dirty="0" smtClean="0"/>
              <a:t> </a:t>
            </a:r>
            <a:r>
              <a:rPr lang="en-GB" sz="2000" dirty="0" err="1" smtClean="0"/>
              <a:t>sa</a:t>
            </a:r>
            <a:r>
              <a:rPr lang="en-GB" sz="2000" dirty="0" smtClean="0"/>
              <a:t> </a:t>
            </a:r>
            <a:r>
              <a:rPr lang="en-GB" sz="2000" dirty="0" err="1" smtClean="0"/>
              <a:t>tseachtain</a:t>
            </a:r>
            <a:r>
              <a:rPr lang="en-GB" sz="2000" dirty="0" smtClean="0"/>
              <a:t> </a:t>
            </a:r>
            <a:r>
              <a:rPr lang="en-GB" sz="2000" dirty="0" err="1" smtClean="0"/>
              <a:t>ar</a:t>
            </a:r>
            <a:r>
              <a:rPr lang="en-GB" sz="2000" dirty="0" smtClean="0"/>
              <a:t> a </a:t>
            </a:r>
            <a:r>
              <a:rPr lang="en-GB" sz="2000" dirty="0" err="1" smtClean="0"/>
              <a:t>laghad</a:t>
            </a:r>
            <a:r>
              <a:rPr lang="en-GB" sz="2000" dirty="0" smtClean="0"/>
              <a:t>.</a:t>
            </a:r>
          </a:p>
          <a:p>
            <a:pPr eaLnBrk="1" hangingPunct="1">
              <a:lnSpc>
                <a:spcPct val="80000"/>
              </a:lnSpc>
              <a:defRPr/>
            </a:pPr>
            <a:r>
              <a:rPr lang="en-GB" sz="2000" dirty="0" err="1" smtClean="0"/>
              <a:t>Treoraíonn</a:t>
            </a:r>
            <a:r>
              <a:rPr lang="en-GB" sz="2000" dirty="0" smtClean="0"/>
              <a:t> an </a:t>
            </a:r>
            <a:r>
              <a:rPr lang="en-GB" sz="2000" dirty="0" err="1" smtClean="0"/>
              <a:t>múinteoir</a:t>
            </a:r>
            <a:r>
              <a:rPr lang="en-GB" sz="2000" dirty="0" smtClean="0"/>
              <a:t> an </a:t>
            </a:r>
            <a:r>
              <a:rPr lang="en-GB" sz="2000" dirty="0" err="1" smtClean="0"/>
              <a:t>léitheoireacht</a:t>
            </a:r>
            <a:r>
              <a:rPr lang="en-GB" sz="2000" dirty="0" smtClean="0"/>
              <a:t> </a:t>
            </a:r>
            <a:r>
              <a:rPr lang="en-GB" sz="2000" dirty="0" err="1" smtClean="0"/>
              <a:t>cé</a:t>
            </a:r>
            <a:r>
              <a:rPr lang="en-GB" sz="2000" dirty="0" smtClean="0"/>
              <a:t> </a:t>
            </a:r>
            <a:r>
              <a:rPr lang="en-GB" sz="2000" dirty="0" err="1" smtClean="0"/>
              <a:t>gur</a:t>
            </a:r>
            <a:r>
              <a:rPr lang="en-GB" sz="2000" dirty="0" smtClean="0"/>
              <a:t> </a:t>
            </a:r>
            <a:r>
              <a:rPr lang="en-GB" sz="2000" dirty="0" err="1" smtClean="0"/>
              <a:t>féidir</a:t>
            </a:r>
            <a:r>
              <a:rPr lang="en-GB" sz="2000" dirty="0" smtClean="0"/>
              <a:t> le </a:t>
            </a:r>
            <a:r>
              <a:rPr lang="en-GB" sz="2000" dirty="0" err="1" smtClean="0"/>
              <a:t>ról</a:t>
            </a:r>
            <a:r>
              <a:rPr lang="en-GB" sz="2000" dirty="0" smtClean="0"/>
              <a:t> an </a:t>
            </a:r>
            <a:r>
              <a:rPr lang="en-GB" sz="2000" dirty="0" err="1" smtClean="0"/>
              <a:t>mhúinteora</a:t>
            </a:r>
            <a:r>
              <a:rPr lang="en-GB" sz="2000" dirty="0" smtClean="0"/>
              <a:t> </a:t>
            </a:r>
            <a:r>
              <a:rPr lang="en-GB" sz="2000" dirty="0" err="1" smtClean="0"/>
              <a:t>athrú</a:t>
            </a:r>
            <a:r>
              <a:rPr lang="en-GB" sz="2000" dirty="0" smtClean="0"/>
              <a:t>.</a:t>
            </a:r>
          </a:p>
          <a:p>
            <a:pPr eaLnBrk="1" hangingPunct="1">
              <a:lnSpc>
                <a:spcPct val="80000"/>
              </a:lnSpc>
              <a:defRPr/>
            </a:pPr>
            <a:r>
              <a:rPr lang="en-GB" sz="2000" dirty="0" err="1" smtClean="0"/>
              <a:t>Cuirtear</a:t>
            </a:r>
            <a:r>
              <a:rPr lang="en-GB" sz="2000" dirty="0" smtClean="0"/>
              <a:t> </a:t>
            </a:r>
            <a:r>
              <a:rPr lang="en-GB" sz="2000" dirty="0" err="1" smtClean="0"/>
              <a:t>na</a:t>
            </a:r>
            <a:r>
              <a:rPr lang="en-GB" sz="2000" dirty="0" smtClean="0"/>
              <a:t> </a:t>
            </a:r>
            <a:r>
              <a:rPr lang="en-GB" sz="2000" dirty="0" err="1" smtClean="0"/>
              <a:t>páistí</a:t>
            </a:r>
            <a:r>
              <a:rPr lang="en-GB" sz="2000" dirty="0" smtClean="0"/>
              <a:t> </a:t>
            </a:r>
            <a:r>
              <a:rPr lang="en-GB" sz="2000" dirty="0" err="1" smtClean="0"/>
              <a:t>i</a:t>
            </a:r>
            <a:r>
              <a:rPr lang="en-GB" sz="2000" dirty="0" smtClean="0"/>
              <a:t> </a:t>
            </a:r>
            <a:r>
              <a:rPr lang="en-GB" sz="2000" dirty="0" err="1" smtClean="0"/>
              <a:t>ngrúpaí</a:t>
            </a:r>
            <a:r>
              <a:rPr lang="en-GB" sz="2000" dirty="0" smtClean="0"/>
              <a:t> de </a:t>
            </a:r>
            <a:r>
              <a:rPr lang="en-GB" sz="2000" dirty="0" err="1" smtClean="0"/>
              <a:t>réir</a:t>
            </a:r>
            <a:r>
              <a:rPr lang="en-GB" sz="2000" dirty="0" smtClean="0"/>
              <a:t> </a:t>
            </a:r>
            <a:r>
              <a:rPr lang="en-GB" sz="2000" dirty="0" err="1" smtClean="0"/>
              <a:t>ábaltachta</a:t>
            </a:r>
            <a:r>
              <a:rPr lang="en-GB" sz="2000" dirty="0" smtClean="0"/>
              <a:t>.</a:t>
            </a:r>
          </a:p>
          <a:p>
            <a:pPr eaLnBrk="1" hangingPunct="1">
              <a:lnSpc>
                <a:spcPct val="80000"/>
              </a:lnSpc>
              <a:defRPr/>
            </a:pPr>
            <a:r>
              <a:rPr lang="en-GB" sz="2000" dirty="0" smtClean="0"/>
              <a:t>Is </a:t>
            </a:r>
            <a:r>
              <a:rPr lang="en-GB" sz="2000" dirty="0" err="1" smtClean="0"/>
              <a:t>cuid</a:t>
            </a:r>
            <a:r>
              <a:rPr lang="en-GB" sz="2000" dirty="0" smtClean="0"/>
              <a:t> an-</a:t>
            </a:r>
            <a:r>
              <a:rPr lang="en-GB" sz="2000" dirty="0" err="1" smtClean="0"/>
              <a:t>tábhachtach</a:t>
            </a:r>
            <a:r>
              <a:rPr lang="en-GB" sz="2000" dirty="0" smtClean="0"/>
              <a:t> é an </a:t>
            </a:r>
            <a:r>
              <a:rPr lang="en-GB" sz="2000" dirty="0" err="1" smtClean="0"/>
              <a:t>plé</a:t>
            </a:r>
            <a:r>
              <a:rPr lang="en-GB" sz="2000" dirty="0" smtClean="0"/>
              <a:t> a </a:t>
            </a:r>
            <a:r>
              <a:rPr lang="en-GB" sz="2000" dirty="0" err="1" smtClean="0"/>
              <a:t>dhéantar</a:t>
            </a:r>
            <a:r>
              <a:rPr lang="en-GB" sz="2000" dirty="0" smtClean="0"/>
              <a:t> </a:t>
            </a:r>
            <a:r>
              <a:rPr lang="en-GB" sz="2000" dirty="0" err="1" smtClean="0"/>
              <a:t>ar</a:t>
            </a:r>
            <a:r>
              <a:rPr lang="en-GB" sz="2000" dirty="0" smtClean="0"/>
              <a:t> an </a:t>
            </a:r>
            <a:r>
              <a:rPr lang="en-GB" sz="2000" dirty="0" err="1" smtClean="0"/>
              <a:t>téacs</a:t>
            </a:r>
            <a:r>
              <a:rPr lang="en-GB" sz="2000" dirty="0" smtClean="0"/>
              <a:t>.</a:t>
            </a:r>
          </a:p>
          <a:p>
            <a:pPr eaLnBrk="1" hangingPunct="1">
              <a:lnSpc>
                <a:spcPct val="80000"/>
              </a:lnSpc>
              <a:defRPr/>
            </a:pPr>
            <a:r>
              <a:rPr lang="en-GB" sz="2000" dirty="0" err="1" smtClean="0"/>
              <a:t>Léann</a:t>
            </a:r>
            <a:r>
              <a:rPr lang="en-GB" sz="2000" dirty="0" smtClean="0"/>
              <a:t> </a:t>
            </a:r>
            <a:r>
              <a:rPr lang="en-GB" sz="2000" dirty="0" err="1" smtClean="0"/>
              <a:t>na</a:t>
            </a:r>
            <a:r>
              <a:rPr lang="en-GB" sz="2000" dirty="0" smtClean="0"/>
              <a:t> </a:t>
            </a:r>
            <a:r>
              <a:rPr lang="en-GB" sz="2000" dirty="0" err="1" smtClean="0"/>
              <a:t>páistí</a:t>
            </a:r>
            <a:r>
              <a:rPr lang="en-GB" sz="2000" dirty="0" smtClean="0"/>
              <a:t> go </a:t>
            </a:r>
            <a:r>
              <a:rPr lang="en-GB" sz="2000" dirty="0" err="1" smtClean="0"/>
              <a:t>léir</a:t>
            </a:r>
            <a:r>
              <a:rPr lang="en-GB" sz="2000" dirty="0" smtClean="0"/>
              <a:t> an </a:t>
            </a:r>
            <a:r>
              <a:rPr lang="en-GB" sz="2000" dirty="0" err="1" smtClean="0"/>
              <a:t>téacs</a:t>
            </a:r>
            <a:r>
              <a:rPr lang="en-GB" sz="2000" dirty="0" smtClean="0"/>
              <a:t> </a:t>
            </a:r>
            <a:r>
              <a:rPr lang="en-GB" sz="2000" dirty="0" err="1" smtClean="0"/>
              <a:t>neamhaithnidíuil</a:t>
            </a:r>
            <a:r>
              <a:rPr lang="en-GB" sz="2000" dirty="0" smtClean="0"/>
              <a:t> </a:t>
            </a:r>
            <a:r>
              <a:rPr lang="en-GB" sz="2000" dirty="0" err="1" smtClean="0"/>
              <a:t>céanna</a:t>
            </a:r>
            <a:r>
              <a:rPr lang="en-GB" sz="2000" dirty="0" smtClean="0"/>
              <a:t>, </a:t>
            </a:r>
            <a:r>
              <a:rPr lang="en-GB" sz="2000" dirty="0" err="1" smtClean="0"/>
              <a:t>roghnaithe</a:t>
            </a:r>
            <a:r>
              <a:rPr lang="en-GB" sz="2000" dirty="0" smtClean="0"/>
              <a:t> </a:t>
            </a:r>
            <a:r>
              <a:rPr lang="en-GB" sz="2000" dirty="0" err="1" smtClean="0"/>
              <a:t>ag</a:t>
            </a:r>
            <a:r>
              <a:rPr lang="en-GB" sz="2000" dirty="0" smtClean="0"/>
              <a:t> an </a:t>
            </a:r>
            <a:r>
              <a:rPr lang="en-GB" sz="2000" dirty="0" err="1" smtClean="0"/>
              <a:t>mhúinteoir</a:t>
            </a:r>
            <a:r>
              <a:rPr lang="en-GB" sz="2000" dirty="0" smtClean="0"/>
              <a:t>.</a:t>
            </a:r>
          </a:p>
          <a:p>
            <a:pPr eaLnBrk="1" hangingPunct="1">
              <a:lnSpc>
                <a:spcPct val="80000"/>
              </a:lnSpc>
              <a:defRPr/>
            </a:pPr>
            <a:r>
              <a:rPr lang="en-GB" sz="2000" dirty="0" err="1" smtClean="0"/>
              <a:t>Léann</a:t>
            </a:r>
            <a:r>
              <a:rPr lang="en-GB" sz="2000" dirty="0" smtClean="0"/>
              <a:t> </a:t>
            </a:r>
            <a:r>
              <a:rPr lang="en-GB" sz="2000" dirty="0" err="1" smtClean="0"/>
              <a:t>na</a:t>
            </a:r>
            <a:r>
              <a:rPr lang="en-GB" sz="2000" dirty="0" smtClean="0"/>
              <a:t> </a:t>
            </a:r>
            <a:r>
              <a:rPr lang="en-GB" sz="2000" dirty="0" err="1" smtClean="0"/>
              <a:t>páistí</a:t>
            </a:r>
            <a:r>
              <a:rPr lang="en-GB" sz="2000" dirty="0" smtClean="0"/>
              <a:t> </a:t>
            </a:r>
            <a:r>
              <a:rPr lang="en-GB" sz="2000" dirty="0" err="1" smtClean="0"/>
              <a:t>ag</a:t>
            </a:r>
            <a:r>
              <a:rPr lang="en-GB" sz="2000" dirty="0" smtClean="0"/>
              <a:t> a </a:t>
            </a:r>
            <a:r>
              <a:rPr lang="en-GB" sz="2000" dirty="0" err="1" smtClean="0"/>
              <a:t>gcuid</a:t>
            </a:r>
            <a:r>
              <a:rPr lang="en-GB" sz="2000" dirty="0" smtClean="0"/>
              <a:t> </a:t>
            </a:r>
            <a:r>
              <a:rPr lang="en-GB" sz="2000" dirty="0" err="1" smtClean="0"/>
              <a:t>luasanna</a:t>
            </a:r>
            <a:r>
              <a:rPr lang="en-GB" sz="2000" dirty="0" smtClean="0"/>
              <a:t> </a:t>
            </a:r>
            <a:r>
              <a:rPr lang="en-GB" sz="2000" dirty="0" err="1" smtClean="0"/>
              <a:t>féin</a:t>
            </a:r>
            <a:r>
              <a:rPr lang="en-GB" sz="2000" dirty="0" smtClean="0"/>
              <a:t> </a:t>
            </a:r>
            <a:r>
              <a:rPr lang="en-GB" sz="2000" dirty="0" err="1" smtClean="0"/>
              <a:t>agus</a:t>
            </a:r>
            <a:r>
              <a:rPr lang="en-GB" sz="2000" dirty="0" smtClean="0"/>
              <a:t> </a:t>
            </a:r>
            <a:r>
              <a:rPr lang="en-GB" sz="2000" dirty="0" err="1" smtClean="0"/>
              <a:t>na</a:t>
            </a:r>
            <a:r>
              <a:rPr lang="en-GB" sz="2000" dirty="0" smtClean="0"/>
              <a:t> </a:t>
            </a:r>
            <a:r>
              <a:rPr lang="en-GB" sz="2000" dirty="0" err="1" smtClean="0"/>
              <a:t>múinteoirí</a:t>
            </a:r>
            <a:r>
              <a:rPr lang="en-GB" sz="2000" dirty="0" smtClean="0"/>
              <a:t> </a:t>
            </a:r>
            <a:r>
              <a:rPr lang="en-GB" sz="2000" dirty="0" err="1" smtClean="0"/>
              <a:t>ag</a:t>
            </a:r>
            <a:r>
              <a:rPr lang="en-GB" sz="2000" dirty="0" smtClean="0"/>
              <a:t> </a:t>
            </a:r>
            <a:r>
              <a:rPr lang="en-GB" sz="2000" dirty="0" err="1" smtClean="0"/>
              <a:t>díriú</a:t>
            </a:r>
            <a:r>
              <a:rPr lang="en-GB" sz="2000" dirty="0" smtClean="0"/>
              <a:t> </a:t>
            </a:r>
            <a:r>
              <a:rPr lang="en-GB" sz="2000" dirty="0" err="1" smtClean="0"/>
              <a:t>airde</a:t>
            </a:r>
            <a:r>
              <a:rPr lang="en-GB" sz="2000" dirty="0" smtClean="0"/>
              <a:t> </a:t>
            </a:r>
            <a:r>
              <a:rPr lang="en-GB" sz="2000" dirty="0" err="1" smtClean="0"/>
              <a:t>ar</a:t>
            </a:r>
            <a:r>
              <a:rPr lang="en-GB" sz="2000" dirty="0" smtClean="0"/>
              <a:t> </a:t>
            </a:r>
            <a:r>
              <a:rPr lang="en-GB" sz="2000" dirty="0" err="1" smtClean="0"/>
              <a:t>pháistí</a:t>
            </a:r>
            <a:r>
              <a:rPr lang="en-GB" sz="2000" dirty="0" smtClean="0"/>
              <a:t> </a:t>
            </a:r>
            <a:r>
              <a:rPr lang="en-GB" sz="2000" dirty="0" err="1" smtClean="0"/>
              <a:t>áirithe</a:t>
            </a:r>
            <a:r>
              <a:rPr lang="en-GB" sz="2000" dirty="0" smtClean="0"/>
              <a:t> le </a:t>
            </a:r>
            <a:r>
              <a:rPr lang="en-GB" sz="2000" dirty="0" err="1" smtClean="0"/>
              <a:t>linn</a:t>
            </a:r>
            <a:r>
              <a:rPr lang="en-GB" sz="2000" dirty="0" smtClean="0"/>
              <a:t> </a:t>
            </a:r>
            <a:r>
              <a:rPr lang="en-GB" sz="2000" dirty="0" err="1" smtClean="0"/>
              <a:t>léitheoireachta</a:t>
            </a:r>
            <a:r>
              <a:rPr lang="en-GB" sz="2000" dirty="0" smtClean="0"/>
              <a:t>.</a:t>
            </a:r>
          </a:p>
          <a:p>
            <a:pPr eaLnBrk="1" hangingPunct="1">
              <a:lnSpc>
                <a:spcPct val="80000"/>
              </a:lnSpc>
              <a:defRPr/>
            </a:pPr>
            <a:r>
              <a:rPr lang="en-GB" sz="2000" dirty="0" err="1" smtClean="0"/>
              <a:t>Déantar</a:t>
            </a:r>
            <a:r>
              <a:rPr lang="en-GB" sz="2000" dirty="0" smtClean="0"/>
              <a:t> </a:t>
            </a:r>
            <a:r>
              <a:rPr lang="en-GB" sz="2000" dirty="0" err="1" smtClean="0"/>
              <a:t>cuid</a:t>
            </a:r>
            <a:r>
              <a:rPr lang="en-GB" sz="2000" dirty="0" smtClean="0"/>
              <a:t> is </a:t>
            </a:r>
            <a:r>
              <a:rPr lang="en-GB" sz="2000" dirty="0" err="1" smtClean="0"/>
              <a:t>mó</a:t>
            </a:r>
            <a:r>
              <a:rPr lang="en-GB" sz="2000" dirty="0" smtClean="0"/>
              <a:t> den </a:t>
            </a:r>
            <a:r>
              <a:rPr lang="en-GB" sz="2000" dirty="0" err="1" smtClean="0"/>
              <a:t>léitheoireacht</a:t>
            </a:r>
            <a:r>
              <a:rPr lang="en-GB" sz="2000" dirty="0" smtClean="0"/>
              <a:t> go </a:t>
            </a:r>
            <a:r>
              <a:rPr lang="en-GB" sz="2000" dirty="0" err="1" smtClean="0"/>
              <a:t>tostach</a:t>
            </a:r>
            <a:r>
              <a:rPr lang="en-GB" sz="2000" dirty="0" smtClean="0"/>
              <a:t> – </a:t>
            </a:r>
            <a:r>
              <a:rPr lang="en-GB" sz="2000" dirty="0" err="1" smtClean="0"/>
              <a:t>déantar</a:t>
            </a:r>
            <a:r>
              <a:rPr lang="en-GB" sz="2000" dirty="0" smtClean="0"/>
              <a:t> </a:t>
            </a:r>
            <a:r>
              <a:rPr lang="en-GB" sz="2000" dirty="0" err="1" smtClean="0"/>
              <a:t>léitheoireacht</a:t>
            </a:r>
            <a:r>
              <a:rPr lang="en-GB" sz="2000" dirty="0" smtClean="0"/>
              <a:t> </a:t>
            </a:r>
            <a:r>
              <a:rPr lang="en-GB" sz="2000" dirty="0" err="1" smtClean="0"/>
              <a:t>os</a:t>
            </a:r>
            <a:r>
              <a:rPr lang="en-GB" sz="2000" dirty="0" smtClean="0"/>
              <a:t> </a:t>
            </a:r>
            <a:r>
              <a:rPr lang="en-GB" sz="2000" dirty="0" err="1" smtClean="0"/>
              <a:t>ard</a:t>
            </a:r>
            <a:r>
              <a:rPr lang="en-GB" sz="2000" dirty="0" smtClean="0"/>
              <a:t> </a:t>
            </a:r>
            <a:r>
              <a:rPr lang="en-GB" sz="2000" dirty="0" err="1" smtClean="0"/>
              <a:t>ar</a:t>
            </a:r>
            <a:r>
              <a:rPr lang="en-GB" sz="2000" dirty="0" smtClean="0"/>
              <a:t> </a:t>
            </a:r>
            <a:r>
              <a:rPr lang="en-GB" sz="2000" dirty="0" err="1" smtClean="0"/>
              <a:t>mhaithe</a:t>
            </a:r>
            <a:r>
              <a:rPr lang="en-GB" sz="2000" dirty="0" smtClean="0"/>
              <a:t> le </a:t>
            </a:r>
            <a:r>
              <a:rPr lang="en-GB" sz="2000" dirty="0" err="1" smtClean="0"/>
              <a:t>crúthú</a:t>
            </a:r>
            <a:r>
              <a:rPr lang="en-GB" sz="2000" dirty="0" smtClean="0"/>
              <a:t>.</a:t>
            </a:r>
          </a:p>
          <a:p>
            <a:pPr marL="45720" indent="0" eaLnBrk="1" hangingPunct="1">
              <a:lnSpc>
                <a:spcPct val="80000"/>
              </a:lnSpc>
              <a:buNone/>
              <a:defRPr/>
            </a:pPr>
            <a:r>
              <a:rPr lang="en-GB" sz="2000" dirty="0" smtClean="0"/>
              <a:t>                                                  (</a:t>
            </a:r>
            <a:r>
              <a:rPr lang="en-GB" sz="2000" dirty="0" err="1" smtClean="0"/>
              <a:t>leasaithe</a:t>
            </a:r>
            <a:r>
              <a:rPr lang="en-GB" sz="2000" dirty="0" smtClean="0"/>
              <a:t> ó First Steps, </a:t>
            </a:r>
            <a:r>
              <a:rPr lang="en-GB" sz="2000" dirty="0" err="1" smtClean="0"/>
              <a:t>leagan</a:t>
            </a:r>
            <a:r>
              <a:rPr lang="en-GB" sz="2000" dirty="0" smtClean="0"/>
              <a:t> NLS)</a:t>
            </a:r>
            <a:endParaRPr lang="en-US" sz="2000" dirty="0" smtClean="0"/>
          </a:p>
        </p:txBody>
      </p:sp>
    </p:spTree>
    <p:extLst>
      <p:ext uri="{BB962C8B-B14F-4D97-AF65-F5344CB8AC3E}">
        <p14:creationId xmlns:p14="http://schemas.microsoft.com/office/powerpoint/2010/main" val="3576120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5949280"/>
            <a:ext cx="6512511" cy="648072"/>
          </a:xfrm>
        </p:spPr>
        <p:txBody>
          <a:bodyPr/>
          <a:lstStyle/>
          <a:p>
            <a:pPr marL="0" indent="0">
              <a:buNone/>
            </a:pPr>
            <a:r>
              <a:rPr lang="en-GB" sz="1400" dirty="0">
                <a:effectLst/>
                <a:hlinkClick r:id="rId2"/>
              </a:rPr>
              <a:t>www.publications.parliament.uk</a:t>
            </a:r>
            <a:endParaRPr lang="en-GB" sz="1400" dirty="0"/>
          </a:p>
        </p:txBody>
      </p:sp>
      <p:sp>
        <p:nvSpPr>
          <p:cNvPr id="3" name="Content Placeholder 2"/>
          <p:cNvSpPr>
            <a:spLocks noGrp="1"/>
          </p:cNvSpPr>
          <p:nvPr>
            <p:ph sz="quarter" idx="13"/>
          </p:nvPr>
        </p:nvSpPr>
        <p:spPr>
          <a:xfrm>
            <a:off x="1187624" y="764704"/>
            <a:ext cx="6400800" cy="4752528"/>
          </a:xfrm>
        </p:spPr>
        <p:txBody>
          <a:bodyPr>
            <a:normAutofit/>
          </a:bodyPr>
          <a:lstStyle/>
          <a:p>
            <a:pPr marL="45720" indent="0" algn="ctr">
              <a:buNone/>
            </a:pPr>
            <a:r>
              <a:rPr lang="en-GB" sz="2400" b="1" dirty="0" smtClean="0"/>
              <a:t>‘Searchlights’ model of reading</a:t>
            </a:r>
          </a:p>
          <a:p>
            <a:pPr marL="45720" indent="0" algn="ctr">
              <a:buNone/>
            </a:pPr>
            <a:endParaRPr lang="en-GB" sz="1800" b="1" dirty="0"/>
          </a:p>
        </p:txBody>
      </p:sp>
      <p:pic>
        <p:nvPicPr>
          <p:cNvPr id="16" name="Picture 15" descr="http://www.publications.parliament.uk/pa/cm200405/cmselect/cmeduski/121/12102.gif">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416050"/>
            <a:ext cx="6840760" cy="4245198"/>
          </a:xfrm>
          <a:prstGeom prst="rect">
            <a:avLst/>
          </a:prstGeom>
          <a:noFill/>
          <a:ln>
            <a:noFill/>
          </a:ln>
        </p:spPr>
      </p:pic>
    </p:spTree>
    <p:extLst>
      <p:ext uri="{BB962C8B-B14F-4D97-AF65-F5344CB8AC3E}">
        <p14:creationId xmlns:p14="http://schemas.microsoft.com/office/powerpoint/2010/main" val="2104186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lstStyle/>
          <a:p>
            <a:endParaRPr lang="en-GB"/>
          </a:p>
        </p:txBody>
      </p:sp>
      <p:pic>
        <p:nvPicPr>
          <p:cNvPr id="4" name="Picture 4" descr="F:\DCIM\100_PANA\P10009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695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lstStyle/>
          <a:p>
            <a:endParaRPr lang="en-GB"/>
          </a:p>
        </p:txBody>
      </p:sp>
      <p:pic>
        <p:nvPicPr>
          <p:cNvPr id="6146" name="Picture 2" descr="F:\DCIM\100_PANA\P10009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620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172400" y="5877272"/>
            <a:ext cx="133400" cy="72008"/>
          </a:xfrm>
        </p:spPr>
        <p:txBody>
          <a:bodyPr>
            <a:normAutofit fontScale="90000"/>
          </a:bodyPr>
          <a:lstStyle/>
          <a:p>
            <a:pPr marL="0" indent="0">
              <a:buNone/>
            </a:pPr>
            <a:endParaRPr lang="en-GB" dirty="0"/>
          </a:p>
        </p:txBody>
      </p:sp>
      <p:sp>
        <p:nvSpPr>
          <p:cNvPr id="5" name="Content Placeholder 4"/>
          <p:cNvSpPr>
            <a:spLocks noGrp="1"/>
          </p:cNvSpPr>
          <p:nvPr>
            <p:ph sz="quarter" idx="13"/>
          </p:nvPr>
        </p:nvSpPr>
        <p:spPr>
          <a:xfrm>
            <a:off x="1143000" y="731520"/>
            <a:ext cx="5949280" cy="5649808"/>
          </a:xfrm>
        </p:spPr>
        <p:txBody>
          <a:bodyPr>
            <a:noAutofit/>
          </a:bodyPr>
          <a:lstStyle/>
          <a:p>
            <a:pPr>
              <a:lnSpc>
                <a:spcPct val="200000"/>
              </a:lnSpc>
              <a:buFont typeface="Arial" pitchFamily="34" charset="0"/>
              <a:buChar char="•"/>
            </a:pPr>
            <a:r>
              <a:rPr lang="en-GB" dirty="0" smtClean="0"/>
              <a:t>Kathryn de </a:t>
            </a:r>
            <a:r>
              <a:rPr lang="en-GB" dirty="0" err="1" smtClean="0"/>
              <a:t>Brún</a:t>
            </a:r>
            <a:endParaRPr lang="en-GB" dirty="0" smtClean="0"/>
          </a:p>
          <a:p>
            <a:pPr>
              <a:lnSpc>
                <a:spcPct val="200000"/>
              </a:lnSpc>
              <a:buFont typeface="Arial" pitchFamily="34" charset="0"/>
              <a:buChar char="•"/>
            </a:pPr>
            <a:r>
              <a:rPr lang="en-GB" dirty="0" smtClean="0"/>
              <a:t>Co-</a:t>
            </a:r>
            <a:r>
              <a:rPr lang="en-GB" dirty="0" err="1" smtClean="0"/>
              <a:t>ordaitheoir</a:t>
            </a:r>
            <a:r>
              <a:rPr lang="en-GB" dirty="0" smtClean="0"/>
              <a:t> ‘</a:t>
            </a:r>
            <a:r>
              <a:rPr lang="en-GB" dirty="0" err="1" smtClean="0"/>
              <a:t>Bunscoil</a:t>
            </a:r>
            <a:r>
              <a:rPr lang="en-GB" dirty="0" smtClean="0"/>
              <a:t> </a:t>
            </a:r>
            <a:r>
              <a:rPr lang="en-GB" dirty="0" err="1" smtClean="0"/>
              <a:t>Naomh</a:t>
            </a:r>
            <a:r>
              <a:rPr lang="en-GB" dirty="0" smtClean="0"/>
              <a:t> </a:t>
            </a:r>
            <a:r>
              <a:rPr lang="en-GB" dirty="0" err="1" smtClean="0"/>
              <a:t>Proinsias</a:t>
            </a:r>
            <a:r>
              <a:rPr lang="en-GB" dirty="0" smtClean="0"/>
              <a:t>’</a:t>
            </a:r>
          </a:p>
          <a:p>
            <a:pPr>
              <a:lnSpc>
                <a:spcPct val="200000"/>
              </a:lnSpc>
              <a:buFont typeface="Arial" pitchFamily="34" charset="0"/>
              <a:buChar char="•"/>
            </a:pPr>
            <a:r>
              <a:rPr lang="en-GB" dirty="0" smtClean="0"/>
              <a:t>151 </a:t>
            </a:r>
            <a:r>
              <a:rPr lang="en-GB" dirty="0" err="1" smtClean="0"/>
              <a:t>dalta</a:t>
            </a:r>
            <a:r>
              <a:rPr lang="en-GB" dirty="0" smtClean="0"/>
              <a:t> </a:t>
            </a:r>
            <a:r>
              <a:rPr lang="en-GB" dirty="0" err="1" smtClean="0"/>
              <a:t>ar</a:t>
            </a:r>
            <a:r>
              <a:rPr lang="en-GB" dirty="0" smtClean="0"/>
              <a:t> an </a:t>
            </a:r>
            <a:r>
              <a:rPr lang="en-GB" dirty="0" err="1" smtClean="0"/>
              <a:t>rolla</a:t>
            </a:r>
            <a:r>
              <a:rPr lang="en-GB" dirty="0" smtClean="0"/>
              <a:t> (843 san </a:t>
            </a:r>
            <a:r>
              <a:rPr lang="en-GB" dirty="0" err="1" smtClean="0"/>
              <a:t>iomlán</a:t>
            </a:r>
            <a:r>
              <a:rPr lang="en-GB" dirty="0" smtClean="0"/>
              <a:t>)</a:t>
            </a:r>
          </a:p>
          <a:p>
            <a:pPr>
              <a:lnSpc>
                <a:spcPct val="200000"/>
              </a:lnSpc>
              <a:buFont typeface="Arial" pitchFamily="34" charset="0"/>
              <a:buChar char="•"/>
            </a:pPr>
            <a:r>
              <a:rPr lang="en-GB" dirty="0" smtClean="0"/>
              <a:t>7 </a:t>
            </a:r>
            <a:r>
              <a:rPr lang="en-GB" dirty="0" err="1" smtClean="0"/>
              <a:t>muinteoir</a:t>
            </a:r>
            <a:r>
              <a:rPr lang="en-GB" dirty="0" smtClean="0"/>
              <a:t> </a:t>
            </a:r>
            <a:r>
              <a:rPr lang="en-GB" dirty="0" err="1" smtClean="0"/>
              <a:t>lán-aimseartha</a:t>
            </a:r>
            <a:r>
              <a:rPr lang="en-GB" dirty="0" smtClean="0"/>
              <a:t>, 1 </a:t>
            </a:r>
            <a:r>
              <a:rPr lang="en-GB" dirty="0" err="1" smtClean="0"/>
              <a:t>múinteoir</a:t>
            </a:r>
            <a:r>
              <a:rPr lang="en-GB" dirty="0" smtClean="0"/>
              <a:t> </a:t>
            </a:r>
            <a:r>
              <a:rPr lang="en-GB" dirty="0" err="1" smtClean="0"/>
              <a:t>páirt-aimseartha</a:t>
            </a:r>
            <a:endParaRPr lang="en-GB" dirty="0" smtClean="0"/>
          </a:p>
          <a:p>
            <a:pPr>
              <a:lnSpc>
                <a:spcPct val="200000"/>
              </a:lnSpc>
              <a:buFont typeface="Arial" pitchFamily="34" charset="0"/>
              <a:buChar char="•"/>
            </a:pPr>
            <a:r>
              <a:rPr lang="en-GB" dirty="0" smtClean="0"/>
              <a:t>DSS: 40%</a:t>
            </a:r>
          </a:p>
          <a:p>
            <a:pPr>
              <a:lnSpc>
                <a:spcPct val="200000"/>
              </a:lnSpc>
              <a:buFont typeface="Arial" pitchFamily="34" charset="0"/>
              <a:buChar char="•"/>
            </a:pPr>
            <a:r>
              <a:rPr lang="en-GB" dirty="0" err="1" smtClean="0"/>
              <a:t>Coláisre</a:t>
            </a:r>
            <a:r>
              <a:rPr lang="en-GB" dirty="0" smtClean="0"/>
              <a:t> </a:t>
            </a:r>
            <a:r>
              <a:rPr lang="en-GB" dirty="0" err="1" smtClean="0"/>
              <a:t>Chaitríona</a:t>
            </a:r>
            <a:r>
              <a:rPr lang="en-GB" dirty="0" smtClean="0"/>
              <a:t>, </a:t>
            </a:r>
            <a:r>
              <a:rPr lang="en-GB" dirty="0" err="1" smtClean="0"/>
              <a:t>Ard</a:t>
            </a:r>
            <a:r>
              <a:rPr lang="en-GB" dirty="0" smtClean="0"/>
              <a:t> </a:t>
            </a:r>
            <a:r>
              <a:rPr lang="en-GB" dirty="0" err="1" smtClean="0"/>
              <a:t>Mhacha</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268760"/>
            <a:ext cx="2016224"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009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DCIM\100_PANA\P10009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317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6400800" cy="4785712"/>
          </a:xfrm>
        </p:spPr>
        <p:txBody>
          <a:bodyPr>
            <a:normAutofit fontScale="92500" lnSpcReduction="10000"/>
          </a:bodyPr>
          <a:lstStyle/>
          <a:p>
            <a:pPr marL="45720" indent="0" algn="ctr">
              <a:buNone/>
            </a:pPr>
            <a:r>
              <a:rPr lang="en-GB" sz="2800" b="1" dirty="0" err="1" smtClean="0">
                <a:latin typeface="+mj-lt"/>
              </a:rPr>
              <a:t>Leagan</a:t>
            </a:r>
            <a:r>
              <a:rPr lang="en-GB" sz="2800" b="1" dirty="0" smtClean="0">
                <a:latin typeface="+mj-lt"/>
              </a:rPr>
              <a:t> </a:t>
            </a:r>
            <a:r>
              <a:rPr lang="en-GB" sz="2800" b="1" dirty="0" err="1" smtClean="0">
                <a:latin typeface="+mj-lt"/>
              </a:rPr>
              <a:t>amach</a:t>
            </a:r>
            <a:r>
              <a:rPr lang="en-GB" sz="2800" b="1" dirty="0" smtClean="0">
                <a:latin typeface="+mj-lt"/>
              </a:rPr>
              <a:t> an </a:t>
            </a:r>
            <a:r>
              <a:rPr lang="en-GB" sz="2800" b="1" dirty="0" err="1" smtClean="0">
                <a:latin typeface="+mj-lt"/>
              </a:rPr>
              <a:t>cheachta</a:t>
            </a:r>
            <a:r>
              <a:rPr lang="en-GB" sz="2800" b="1" dirty="0" smtClean="0">
                <a:latin typeface="+mj-lt"/>
              </a:rPr>
              <a:t>: </a:t>
            </a:r>
          </a:p>
          <a:p>
            <a:pPr marL="45720" indent="0" algn="ctr">
              <a:buNone/>
            </a:pPr>
            <a:r>
              <a:rPr lang="en-GB" sz="2600" i="1" dirty="0" err="1" smtClean="0">
                <a:latin typeface="+mj-lt"/>
              </a:rPr>
              <a:t>gach</a:t>
            </a:r>
            <a:r>
              <a:rPr lang="en-GB" sz="2600" i="1" dirty="0" smtClean="0">
                <a:latin typeface="+mj-lt"/>
              </a:rPr>
              <a:t> Luan </a:t>
            </a:r>
            <a:r>
              <a:rPr lang="en-GB" sz="2600" i="1" dirty="0" err="1" smtClean="0">
                <a:latin typeface="+mj-lt"/>
              </a:rPr>
              <a:t>agus</a:t>
            </a:r>
            <a:r>
              <a:rPr lang="en-GB" sz="2600" i="1" dirty="0" smtClean="0">
                <a:latin typeface="+mj-lt"/>
              </a:rPr>
              <a:t> </a:t>
            </a:r>
            <a:r>
              <a:rPr lang="en-GB" sz="2600" i="1" dirty="0" err="1" smtClean="0">
                <a:latin typeface="+mj-lt"/>
              </a:rPr>
              <a:t>Céadaoin</a:t>
            </a:r>
            <a:endParaRPr lang="en-GB" sz="2600" i="1" dirty="0" smtClean="0">
              <a:latin typeface="+mj-lt"/>
            </a:endParaRPr>
          </a:p>
          <a:p>
            <a:pPr marL="45720" indent="0">
              <a:buNone/>
            </a:pPr>
            <a:endParaRPr lang="en-GB" dirty="0" smtClean="0"/>
          </a:p>
          <a:p>
            <a:pPr marL="45720" indent="0">
              <a:buNone/>
            </a:pPr>
            <a:endParaRPr lang="en-GB" dirty="0"/>
          </a:p>
          <a:p>
            <a:pPr marL="45720" indent="0">
              <a:buNone/>
            </a:pPr>
            <a:r>
              <a:rPr lang="en-GB" dirty="0" err="1" smtClean="0"/>
              <a:t>Intreoir</a:t>
            </a:r>
            <a:r>
              <a:rPr lang="en-GB" dirty="0" smtClean="0"/>
              <a:t>: 	10bm (Linguistic phonics 			/</a:t>
            </a:r>
            <a:r>
              <a:rPr lang="en-GB" dirty="0" err="1" smtClean="0"/>
              <a:t>léith</a:t>
            </a:r>
            <a:r>
              <a:rPr lang="en-GB" dirty="0" smtClean="0"/>
              <a:t> </a:t>
            </a:r>
            <a:r>
              <a:rPr lang="en-GB" dirty="0" err="1" smtClean="0"/>
              <a:t>i</a:t>
            </a:r>
            <a:r>
              <a:rPr lang="en-GB" dirty="0" smtClean="0"/>
              <a:t> </a:t>
            </a:r>
            <a:r>
              <a:rPr lang="en-GB" dirty="0" err="1" smtClean="0"/>
              <a:t>gcomhphairt</a:t>
            </a:r>
            <a:r>
              <a:rPr lang="en-GB" dirty="0" smtClean="0"/>
              <a:t>/IWB)</a:t>
            </a:r>
          </a:p>
          <a:p>
            <a:pPr marL="45720" indent="0">
              <a:buNone/>
            </a:pPr>
            <a:r>
              <a:rPr lang="en-GB" dirty="0" err="1" smtClean="0"/>
              <a:t>Grúpaí</a:t>
            </a:r>
            <a:r>
              <a:rPr lang="en-GB" dirty="0" smtClean="0"/>
              <a:t>: 	4x10bm (</a:t>
            </a:r>
            <a:r>
              <a:rPr lang="en-GB" dirty="0" err="1" smtClean="0"/>
              <a:t>léith</a:t>
            </a:r>
            <a:r>
              <a:rPr lang="en-GB" dirty="0" smtClean="0"/>
              <a:t>. </a:t>
            </a:r>
            <a:r>
              <a:rPr lang="en-GB" dirty="0" err="1" smtClean="0"/>
              <a:t>faoi</a:t>
            </a:r>
            <a:r>
              <a:rPr lang="en-GB" dirty="0" smtClean="0"/>
              <a:t> 				</a:t>
            </a:r>
            <a:r>
              <a:rPr lang="en-GB" dirty="0" err="1" smtClean="0"/>
              <a:t>threoir</a:t>
            </a:r>
            <a:r>
              <a:rPr lang="en-GB" dirty="0" smtClean="0"/>
              <a:t>, </a:t>
            </a:r>
            <a:r>
              <a:rPr lang="en-GB" dirty="0" err="1"/>
              <a:t>tasc</a:t>
            </a:r>
            <a:r>
              <a:rPr lang="en-GB" dirty="0"/>
              <a:t> LP, </a:t>
            </a:r>
            <a:r>
              <a:rPr lang="en-GB" dirty="0" smtClean="0"/>
              <a:t>LÁL, </a:t>
            </a:r>
            <a:r>
              <a:rPr lang="en-GB" dirty="0" err="1" smtClean="0"/>
              <a:t>cairde</a:t>
            </a:r>
            <a:r>
              <a:rPr lang="en-GB" dirty="0" smtClean="0"/>
              <a:t> 			</a:t>
            </a:r>
            <a:r>
              <a:rPr lang="en-GB" dirty="0" err="1" smtClean="0"/>
              <a:t>cainte</a:t>
            </a:r>
            <a:r>
              <a:rPr lang="en-GB" dirty="0" smtClean="0"/>
              <a:t>, ‘response to writing’).	</a:t>
            </a:r>
          </a:p>
          <a:p>
            <a:pPr marL="45720" indent="0">
              <a:buNone/>
            </a:pPr>
            <a:endParaRPr lang="en-GB" dirty="0" smtClean="0"/>
          </a:p>
          <a:p>
            <a:pPr marL="45720" indent="0">
              <a:buNone/>
            </a:pPr>
            <a:r>
              <a:rPr lang="en-GB" dirty="0" smtClean="0"/>
              <a:t>*</a:t>
            </a:r>
            <a:r>
              <a:rPr lang="en-GB" dirty="0" err="1" smtClean="0"/>
              <a:t>Téann</a:t>
            </a:r>
            <a:r>
              <a:rPr lang="en-GB" dirty="0" smtClean="0"/>
              <a:t> </a:t>
            </a:r>
            <a:r>
              <a:rPr lang="en-GB" dirty="0" err="1" smtClean="0"/>
              <a:t>o.baile</a:t>
            </a:r>
            <a:r>
              <a:rPr lang="en-GB" dirty="0" smtClean="0"/>
              <a:t> </a:t>
            </a:r>
            <a:r>
              <a:rPr lang="en-GB" dirty="0" err="1" smtClean="0"/>
              <a:t>abhaile</a:t>
            </a:r>
            <a:r>
              <a:rPr lang="en-GB" dirty="0" smtClean="0"/>
              <a:t> </a:t>
            </a:r>
            <a:r>
              <a:rPr lang="en-GB" dirty="0" err="1" smtClean="0"/>
              <a:t>gach</a:t>
            </a:r>
            <a:r>
              <a:rPr lang="en-GB" dirty="0" smtClean="0"/>
              <a:t> Luan </a:t>
            </a:r>
            <a:r>
              <a:rPr lang="en-GB" dirty="0" err="1" smtClean="0"/>
              <a:t>agus</a:t>
            </a:r>
            <a:r>
              <a:rPr lang="en-GB" dirty="0" smtClean="0"/>
              <a:t> </a:t>
            </a:r>
            <a:r>
              <a:rPr lang="en-GB" dirty="0" err="1" smtClean="0"/>
              <a:t>Céadaoin</a:t>
            </a:r>
            <a:r>
              <a:rPr lang="en-GB" dirty="0" smtClean="0"/>
              <a:t>- </a:t>
            </a:r>
            <a:r>
              <a:rPr lang="en-GB" dirty="0" err="1" smtClean="0"/>
              <a:t>tasc</a:t>
            </a:r>
            <a:r>
              <a:rPr lang="en-GB" dirty="0" smtClean="0"/>
              <a:t> a </a:t>
            </a:r>
            <a:r>
              <a:rPr lang="en-GB" dirty="0" err="1" smtClean="0"/>
              <a:t>bhaineann</a:t>
            </a:r>
            <a:r>
              <a:rPr lang="en-GB" dirty="0" smtClean="0"/>
              <a:t> le LP </a:t>
            </a:r>
            <a:r>
              <a:rPr lang="en-GB" dirty="0" err="1" smtClean="0"/>
              <a:t>agus</a:t>
            </a:r>
            <a:r>
              <a:rPr lang="en-GB" dirty="0" smtClean="0"/>
              <a:t> </a:t>
            </a:r>
            <a:r>
              <a:rPr lang="en-GB" dirty="0" err="1" smtClean="0"/>
              <a:t>liosta</a:t>
            </a:r>
            <a:r>
              <a:rPr lang="en-GB" dirty="0" smtClean="0"/>
              <a:t> focal le </a:t>
            </a:r>
            <a:r>
              <a:rPr lang="en-GB" dirty="0" err="1" smtClean="0"/>
              <a:t>cleachtadh</a:t>
            </a:r>
            <a:r>
              <a:rPr lang="en-GB" dirty="0" smtClean="0"/>
              <a:t> don </a:t>
            </a:r>
            <a:r>
              <a:rPr lang="en-GB" dirty="0" err="1" smtClean="0"/>
              <a:t>deachtú</a:t>
            </a:r>
            <a:r>
              <a:rPr lang="en-GB" dirty="0" smtClean="0"/>
              <a:t> </a:t>
            </a:r>
            <a:r>
              <a:rPr lang="en-GB" dirty="0" err="1" smtClean="0"/>
              <a:t>ar</a:t>
            </a:r>
            <a:r>
              <a:rPr lang="en-GB" dirty="0" smtClean="0"/>
              <a:t> an </a:t>
            </a:r>
            <a:r>
              <a:rPr lang="en-GB" dirty="0" err="1" smtClean="0"/>
              <a:t>Aoine</a:t>
            </a:r>
            <a:r>
              <a:rPr lang="en-GB" dirty="0"/>
              <a:t>.</a:t>
            </a:r>
            <a:endParaRPr lang="en-GB" dirty="0" smtClean="0"/>
          </a:p>
          <a:p>
            <a:pPr marL="45720" indent="0">
              <a:buNone/>
            </a:pPr>
            <a:endParaRPr lang="en-GB" dirty="0"/>
          </a:p>
        </p:txBody>
      </p:sp>
    </p:spTree>
    <p:extLst>
      <p:ext uri="{BB962C8B-B14F-4D97-AF65-F5344CB8AC3E}">
        <p14:creationId xmlns:p14="http://schemas.microsoft.com/office/powerpoint/2010/main" val="4036940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584" y="908720"/>
            <a:ext cx="3240360" cy="369332"/>
          </a:xfrm>
          <a:prstGeom prst="rect">
            <a:avLst/>
          </a:prstGeom>
          <a:noFill/>
        </p:spPr>
        <p:txBody>
          <a:bodyPr wrap="square" rtlCol="0">
            <a:spAutoFit/>
          </a:bodyPr>
          <a:lstStyle/>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523243956"/>
              </p:ext>
            </p:extLst>
          </p:nvPr>
        </p:nvGraphicFramePr>
        <p:xfrm>
          <a:off x="683568" y="476674"/>
          <a:ext cx="7920880" cy="5632400"/>
        </p:xfrm>
        <a:graphic>
          <a:graphicData uri="http://schemas.openxmlformats.org/drawingml/2006/table">
            <a:tbl>
              <a:tblPr firstRow="1" bandRow="1">
                <a:tableStyleId>{5C22544A-7EE6-4342-B048-85BDC9FD1C3A}</a:tableStyleId>
              </a:tblPr>
              <a:tblGrid>
                <a:gridCol w="1980220"/>
                <a:gridCol w="1980220"/>
                <a:gridCol w="1980220"/>
                <a:gridCol w="1980220"/>
              </a:tblGrid>
              <a:tr h="112648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1126480">
                <a:tc>
                  <a:txBody>
                    <a:bodyPr/>
                    <a:lstStyle/>
                    <a:p>
                      <a:r>
                        <a:rPr lang="en-GB" dirty="0" smtClean="0">
                          <a:solidFill>
                            <a:schemeClr val="accent5">
                              <a:lumMod val="75000"/>
                            </a:schemeClr>
                          </a:solidFill>
                        </a:rPr>
                        <a:t>Guided</a:t>
                      </a:r>
                      <a:r>
                        <a:rPr lang="en-GB" baseline="0" dirty="0" smtClean="0">
                          <a:solidFill>
                            <a:schemeClr val="accent5">
                              <a:lumMod val="75000"/>
                            </a:schemeClr>
                          </a:solidFill>
                        </a:rPr>
                        <a:t> reading</a:t>
                      </a:r>
                      <a:endParaRPr lang="en-GB" dirty="0">
                        <a:solidFill>
                          <a:schemeClr val="accent5">
                            <a:lumMod val="75000"/>
                          </a:schemeClr>
                        </a:solidFill>
                      </a:endParaRPr>
                    </a:p>
                  </a:txBody>
                  <a:tcPr/>
                </a:tc>
                <a:tc>
                  <a:txBody>
                    <a:bodyPr/>
                    <a:lstStyle/>
                    <a:p>
                      <a:r>
                        <a:rPr lang="en-GB" dirty="0" smtClean="0">
                          <a:solidFill>
                            <a:srgbClr val="00B050"/>
                          </a:solidFill>
                        </a:rPr>
                        <a:t>LP</a:t>
                      </a:r>
                      <a:r>
                        <a:rPr lang="en-GB" baseline="0" dirty="0" smtClean="0">
                          <a:solidFill>
                            <a:srgbClr val="00B050"/>
                          </a:solidFill>
                        </a:rPr>
                        <a:t> task</a:t>
                      </a:r>
                      <a:endParaRPr lang="en-GB" dirty="0">
                        <a:solidFill>
                          <a:srgbClr val="00B050"/>
                        </a:solidFill>
                      </a:endParaRPr>
                    </a:p>
                  </a:txBody>
                  <a:tcPr/>
                </a:tc>
                <a:tc>
                  <a:txBody>
                    <a:bodyPr/>
                    <a:lstStyle/>
                    <a:p>
                      <a:r>
                        <a:rPr lang="en-GB" dirty="0" smtClean="0">
                          <a:solidFill>
                            <a:srgbClr val="7030A0"/>
                          </a:solidFill>
                        </a:rPr>
                        <a:t>Response to reading book</a:t>
                      </a:r>
                      <a:endParaRPr lang="en-GB" dirty="0">
                        <a:solidFill>
                          <a:srgbClr val="7030A0"/>
                        </a:solidFill>
                      </a:endParaRPr>
                    </a:p>
                  </a:txBody>
                  <a:tcPr/>
                </a:tc>
                <a:tc>
                  <a:txBody>
                    <a:bodyPr/>
                    <a:lstStyle/>
                    <a:p>
                      <a:r>
                        <a:rPr lang="en-GB" dirty="0" smtClean="0"/>
                        <a:t>‘Talking partners’</a:t>
                      </a:r>
                      <a:endParaRPr lang="en-GB" dirty="0"/>
                    </a:p>
                  </a:txBody>
                  <a:tcPr/>
                </a:tc>
              </a:tr>
              <a:tr h="1126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‘Talking partners’</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accent5">
                              <a:lumMod val="75000"/>
                            </a:schemeClr>
                          </a:solidFill>
                        </a:rPr>
                        <a:t>Guided</a:t>
                      </a:r>
                      <a:r>
                        <a:rPr lang="en-GB" baseline="0" dirty="0" smtClean="0">
                          <a:solidFill>
                            <a:schemeClr val="accent5">
                              <a:lumMod val="75000"/>
                            </a:schemeClr>
                          </a:solidFill>
                        </a:rPr>
                        <a:t> reading</a:t>
                      </a:r>
                      <a:endParaRPr lang="en-GB" dirty="0" smtClean="0">
                        <a:solidFill>
                          <a:schemeClr val="accent5">
                            <a:lumMod val="75000"/>
                          </a:schemeClr>
                        </a:solidFill>
                      </a:endParaRPr>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0B050"/>
                          </a:solidFill>
                        </a:rPr>
                        <a:t>LP</a:t>
                      </a:r>
                      <a:r>
                        <a:rPr lang="en-GB" baseline="0" dirty="0" smtClean="0">
                          <a:solidFill>
                            <a:srgbClr val="00B050"/>
                          </a:solidFill>
                        </a:rPr>
                        <a:t> task</a:t>
                      </a:r>
                      <a:endParaRPr lang="en-GB" dirty="0" smtClean="0">
                        <a:solidFill>
                          <a:srgbClr val="00B050"/>
                        </a:solidFill>
                      </a:endParaRPr>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7030A0"/>
                          </a:solidFill>
                        </a:rPr>
                        <a:t>Response to reading book</a:t>
                      </a:r>
                    </a:p>
                    <a:p>
                      <a:endParaRPr lang="en-GB" dirty="0"/>
                    </a:p>
                  </a:txBody>
                  <a:tcPr/>
                </a:tc>
              </a:tr>
              <a:tr h="1126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7030A0"/>
                          </a:solidFill>
                        </a:rPr>
                        <a:t>Response to reading book</a:t>
                      </a:r>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‘Talking partners’ </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accent5">
                              <a:lumMod val="75000"/>
                            </a:schemeClr>
                          </a:solidFill>
                        </a:rPr>
                        <a:t>Guided</a:t>
                      </a:r>
                      <a:r>
                        <a:rPr lang="en-GB" baseline="0" dirty="0" smtClean="0">
                          <a:solidFill>
                            <a:schemeClr val="accent5">
                              <a:lumMod val="75000"/>
                            </a:schemeClr>
                          </a:solidFill>
                        </a:rPr>
                        <a:t> reading</a:t>
                      </a:r>
                      <a:endParaRPr lang="en-GB" dirty="0" smtClean="0">
                        <a:solidFill>
                          <a:schemeClr val="accent5">
                            <a:lumMod val="75000"/>
                          </a:schemeClr>
                        </a:solidFill>
                      </a:endParaRPr>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0B050"/>
                          </a:solidFill>
                        </a:rPr>
                        <a:t>LP</a:t>
                      </a:r>
                      <a:r>
                        <a:rPr lang="en-GB" baseline="0" dirty="0" smtClean="0">
                          <a:solidFill>
                            <a:srgbClr val="00B050"/>
                          </a:solidFill>
                        </a:rPr>
                        <a:t> task</a:t>
                      </a:r>
                      <a:endParaRPr lang="en-GB" dirty="0" smtClean="0">
                        <a:solidFill>
                          <a:srgbClr val="00B050"/>
                        </a:solidFill>
                      </a:endParaRPr>
                    </a:p>
                    <a:p>
                      <a:endParaRPr lang="en-GB" dirty="0"/>
                    </a:p>
                  </a:txBody>
                  <a:tcPr/>
                </a:tc>
              </a:tr>
              <a:tr h="1126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0B050"/>
                          </a:solidFill>
                        </a:rPr>
                        <a:t>LP</a:t>
                      </a:r>
                      <a:r>
                        <a:rPr lang="en-GB" baseline="0" dirty="0" smtClean="0">
                          <a:solidFill>
                            <a:srgbClr val="00B050"/>
                          </a:solidFill>
                        </a:rPr>
                        <a:t> task</a:t>
                      </a:r>
                      <a:endParaRPr lang="en-GB" dirty="0" smtClean="0">
                        <a:solidFill>
                          <a:srgbClr val="00B050"/>
                        </a:solidFill>
                      </a:endParaRPr>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7030A0"/>
                          </a:solidFill>
                        </a:rPr>
                        <a:t>Response to reading book</a:t>
                      </a:r>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‘Talking partners’</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accent5">
                              <a:lumMod val="75000"/>
                            </a:schemeClr>
                          </a:solidFill>
                        </a:rPr>
                        <a:t>Guided</a:t>
                      </a:r>
                      <a:r>
                        <a:rPr lang="en-GB" baseline="0" dirty="0" smtClean="0">
                          <a:solidFill>
                            <a:schemeClr val="accent5">
                              <a:lumMod val="75000"/>
                            </a:schemeClr>
                          </a:solidFill>
                        </a:rPr>
                        <a:t> reading</a:t>
                      </a:r>
                      <a:endParaRPr lang="en-GB" dirty="0" smtClean="0">
                        <a:solidFill>
                          <a:schemeClr val="accent5">
                            <a:lumMod val="75000"/>
                          </a:schemeClr>
                        </a:solidFill>
                      </a:endParaRPr>
                    </a:p>
                    <a:p>
                      <a:endParaRPr lang="en-GB" dirty="0"/>
                    </a:p>
                  </a:txBody>
                  <a:tcPr/>
                </a:tc>
              </a:tr>
            </a:tbl>
          </a:graphicData>
        </a:graphic>
      </p:graphicFrame>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73150"/>
            <a:ext cx="1764196"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1482" y="587437"/>
            <a:ext cx="180020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573150"/>
            <a:ext cx="1694111"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8" y="499824"/>
            <a:ext cx="1753542" cy="1122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739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lstStyle/>
          <a:p>
            <a:endParaRPr lang="en-GB"/>
          </a:p>
        </p:txBody>
      </p:sp>
      <p:pic>
        <p:nvPicPr>
          <p:cNvPr id="1026" name="Picture 2" descr="F:\DCIM\100_PANA\P100097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0420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lstStyle/>
          <a:p>
            <a:endParaRPr lang="en-GB"/>
          </a:p>
        </p:txBody>
      </p:sp>
      <p:pic>
        <p:nvPicPr>
          <p:cNvPr id="2050" name="Picture 2" descr="F:\DCIM\100_PANA\P10009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407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lstStyle/>
          <a:p>
            <a:endParaRPr lang="en-GB"/>
          </a:p>
        </p:txBody>
      </p:sp>
      <p:pic>
        <p:nvPicPr>
          <p:cNvPr id="3074" name="Picture 2" descr="F:\DCIM\100_PANA\P10009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445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lstStyle/>
          <a:p>
            <a:endParaRPr lang="en-GB"/>
          </a:p>
        </p:txBody>
      </p:sp>
      <p:pic>
        <p:nvPicPr>
          <p:cNvPr id="4098" name="Picture 2" descr="F:\DCIM\100_PANA\P10009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1727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normAutofit lnSpcReduction="10000"/>
          </a:bodyPr>
          <a:lstStyle/>
          <a:p>
            <a:pPr marL="45720" indent="0" algn="ctr">
              <a:buNone/>
            </a:pPr>
            <a:r>
              <a:rPr lang="en-GB" sz="4000" u="sng" dirty="0" err="1" smtClean="0"/>
              <a:t>Pleanáil</a:t>
            </a:r>
            <a:r>
              <a:rPr lang="en-GB" sz="4000" u="sng" dirty="0" smtClean="0"/>
              <a:t>:</a:t>
            </a:r>
          </a:p>
          <a:p>
            <a:pPr>
              <a:buFontTx/>
              <a:buChar char="-"/>
            </a:pPr>
            <a:r>
              <a:rPr lang="en-GB" sz="3200" dirty="0" smtClean="0"/>
              <a:t>FAD-TÉARMA:</a:t>
            </a:r>
          </a:p>
          <a:p>
            <a:pPr marL="45720" indent="0">
              <a:buNone/>
            </a:pPr>
            <a:r>
              <a:rPr lang="en-GB" sz="3200" dirty="0" smtClean="0"/>
              <a:t>English reading overview (SELB literacy framework file)</a:t>
            </a:r>
          </a:p>
          <a:p>
            <a:pPr marL="45720" indent="0">
              <a:buNone/>
            </a:pPr>
            <a:r>
              <a:rPr lang="en-GB" sz="3200" dirty="0" smtClean="0"/>
              <a:t>Linguistic phonics yearly planner (BELB, Linguistic Phonics Manual)</a:t>
            </a:r>
          </a:p>
        </p:txBody>
      </p:sp>
    </p:spTree>
    <p:extLst>
      <p:ext uri="{BB962C8B-B14F-4D97-AF65-F5344CB8AC3E}">
        <p14:creationId xmlns:p14="http://schemas.microsoft.com/office/powerpoint/2010/main" val="41300935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DCIM\100_PANA\P100098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6746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DCIM\100_PANA\P100098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F:\DCIM\100_PANA\P100098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DCIM\100_PANA\P10009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337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5" y="5805264"/>
            <a:ext cx="7478216" cy="144016"/>
          </a:xfrm>
        </p:spPr>
        <p:txBody>
          <a:bodyPr>
            <a:normAutofit fontScale="90000"/>
          </a:bodyPr>
          <a:lstStyle/>
          <a:p>
            <a:pPr marL="0" indent="0" algn="l">
              <a:buNone/>
            </a:pPr>
            <a:r>
              <a:rPr lang="en-GB" altLang="en-US" sz="1600" b="0" dirty="0" smtClean="0">
                <a:latin typeface="+mn-lt"/>
              </a:rPr>
              <a:t/>
            </a:r>
            <a:br>
              <a:rPr lang="en-GB" altLang="en-US" sz="1600" b="0" dirty="0" smtClean="0">
                <a:latin typeface="+mn-lt"/>
              </a:rPr>
            </a:br>
            <a:r>
              <a:rPr lang="en-GB" altLang="en-US" sz="1600" dirty="0">
                <a:latin typeface="Monotype Corsiva" pitchFamily="66" charset="0"/>
              </a:rPr>
              <a:t/>
            </a:r>
            <a:br>
              <a:rPr lang="en-GB" altLang="en-US" sz="1600" dirty="0">
                <a:latin typeface="Monotype Corsiva" pitchFamily="66" charset="0"/>
              </a:rPr>
            </a:br>
            <a:r>
              <a:rPr lang="en-GB" altLang="en-US" sz="2800" b="0" dirty="0" smtClean="0">
                <a:latin typeface="+mn-lt"/>
              </a:rPr>
              <a:t/>
            </a:r>
            <a:br>
              <a:rPr lang="en-GB" altLang="en-US" sz="2800" b="0" dirty="0" smtClean="0">
                <a:latin typeface="+mn-lt"/>
              </a:rPr>
            </a:br>
            <a:endParaRPr lang="en-GB" dirty="0"/>
          </a:p>
        </p:txBody>
      </p:sp>
      <p:sp>
        <p:nvSpPr>
          <p:cNvPr id="3" name="Content Placeholder 2"/>
          <p:cNvSpPr>
            <a:spLocks noGrp="1"/>
          </p:cNvSpPr>
          <p:nvPr>
            <p:ph sz="quarter" idx="13"/>
          </p:nvPr>
        </p:nvSpPr>
        <p:spPr>
          <a:xfrm>
            <a:off x="683568" y="731520"/>
            <a:ext cx="7992888" cy="5649808"/>
          </a:xfrm>
        </p:spPr>
        <p:txBody>
          <a:bodyPr>
            <a:noAutofit/>
          </a:bodyPr>
          <a:lstStyle/>
          <a:p>
            <a:pPr marL="45720" indent="0" algn="ctr">
              <a:buNone/>
            </a:pPr>
            <a:r>
              <a:rPr lang="en-GB" sz="6000" b="1" dirty="0" err="1" smtClean="0"/>
              <a:t>Seisiún</a:t>
            </a:r>
            <a:r>
              <a:rPr lang="en-GB" sz="6000" b="1" dirty="0" smtClean="0"/>
              <a:t> 2: </a:t>
            </a:r>
          </a:p>
          <a:p>
            <a:pPr marL="45720" indent="0">
              <a:buNone/>
            </a:pPr>
            <a:r>
              <a:rPr lang="en-GB" sz="4000" b="1" dirty="0" err="1" smtClean="0"/>
              <a:t>Pleanáil</a:t>
            </a:r>
            <a:r>
              <a:rPr lang="en-GB" sz="4000" b="1" dirty="0" smtClean="0"/>
              <a:t> </a:t>
            </a:r>
            <a:r>
              <a:rPr lang="en-GB" sz="4000" b="1" dirty="0" err="1" smtClean="0"/>
              <a:t>agus</a:t>
            </a:r>
            <a:r>
              <a:rPr lang="en-GB" sz="4000" b="1" dirty="0" smtClean="0"/>
              <a:t> cur </a:t>
            </a:r>
            <a:r>
              <a:rPr lang="en-GB" sz="4000" b="1" dirty="0" err="1" smtClean="0"/>
              <a:t>chuige</a:t>
            </a:r>
            <a:r>
              <a:rPr lang="en-GB" sz="4000" b="1" dirty="0" smtClean="0"/>
              <a:t> </a:t>
            </a:r>
            <a:r>
              <a:rPr lang="en-GB" sz="4000" b="1" dirty="0" err="1" smtClean="0"/>
              <a:t>scoile</a:t>
            </a:r>
            <a:r>
              <a:rPr lang="en-GB" sz="4000" b="1" dirty="0" smtClean="0"/>
              <a:t>.</a:t>
            </a:r>
            <a:endParaRPr lang="en-GB" sz="4000" b="1" dirty="0"/>
          </a:p>
          <a:p>
            <a:pPr marL="45720" indent="0">
              <a:buNone/>
            </a:pPr>
            <a:endParaRPr lang="en-GB" sz="3200" dirty="0" smtClean="0"/>
          </a:p>
          <a:p>
            <a:pPr marL="45720" indent="0">
              <a:buNone/>
            </a:pPr>
            <a:endParaRPr lang="en-GB" sz="3200" dirty="0"/>
          </a:p>
          <a:p>
            <a:pPr marL="45720" indent="0" algn="ctr">
              <a:buNone/>
            </a:pPr>
            <a:r>
              <a:rPr lang="en-GB" sz="4000" dirty="0" err="1" smtClean="0"/>
              <a:t>Léitheoireacht</a:t>
            </a:r>
            <a:r>
              <a:rPr lang="en-GB" sz="4000" dirty="0" smtClean="0"/>
              <a:t> an </a:t>
            </a:r>
            <a:r>
              <a:rPr lang="en-GB" sz="4000" dirty="0" err="1" smtClean="0"/>
              <a:t>Bhéarla</a:t>
            </a:r>
            <a:r>
              <a:rPr lang="en-GB" sz="4000" dirty="0" smtClean="0"/>
              <a:t> </a:t>
            </a:r>
            <a:r>
              <a:rPr lang="en-GB" sz="4000" dirty="0" err="1" smtClean="0"/>
              <a:t>sa</a:t>
            </a:r>
            <a:r>
              <a:rPr lang="en-GB" sz="4000" dirty="0" smtClean="0"/>
              <a:t> </a:t>
            </a:r>
            <a:r>
              <a:rPr lang="en-GB" sz="4000" dirty="0" err="1" smtClean="0"/>
              <a:t>scoil</a:t>
            </a:r>
            <a:r>
              <a:rPr lang="en-GB" sz="4000" dirty="0" smtClean="0"/>
              <a:t> </a:t>
            </a:r>
            <a:r>
              <a:rPr lang="en-GB" sz="4000" dirty="0" err="1" smtClean="0"/>
              <a:t>lán</a:t>
            </a:r>
            <a:r>
              <a:rPr lang="en-GB" sz="4000" dirty="0" smtClean="0"/>
              <a:t> </a:t>
            </a:r>
            <a:r>
              <a:rPr lang="en-GB" sz="4000" dirty="0" err="1" smtClean="0"/>
              <a:t>Ghaeilge</a:t>
            </a:r>
            <a:r>
              <a:rPr lang="en-GB" sz="3200" dirty="0" smtClean="0"/>
              <a:t>.</a:t>
            </a:r>
          </a:p>
        </p:txBody>
      </p:sp>
    </p:spTree>
    <p:extLst>
      <p:ext uri="{BB962C8B-B14F-4D97-AF65-F5344CB8AC3E}">
        <p14:creationId xmlns:p14="http://schemas.microsoft.com/office/powerpoint/2010/main" val="185623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lstStyle/>
          <a:p>
            <a:endParaRPr lang="en-GB"/>
          </a:p>
        </p:txBody>
      </p:sp>
      <p:pic>
        <p:nvPicPr>
          <p:cNvPr id="5122" name="Picture 2" descr="F:\DCIM\100_PANA\P100098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F:\DCIM\100_PANA\P10009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7249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normAutofit/>
          </a:bodyPr>
          <a:lstStyle/>
          <a:p>
            <a:pPr marL="45720" indent="0" algn="ctr">
              <a:buNone/>
            </a:pPr>
            <a:r>
              <a:rPr lang="en-GB" sz="4000" u="sng" dirty="0" err="1" smtClean="0"/>
              <a:t>Pleanáil</a:t>
            </a:r>
            <a:r>
              <a:rPr lang="en-GB" sz="4000" u="sng" dirty="0" smtClean="0"/>
              <a:t>:</a:t>
            </a:r>
          </a:p>
          <a:p>
            <a:pPr>
              <a:buFontTx/>
              <a:buChar char="-"/>
            </a:pPr>
            <a:r>
              <a:rPr lang="en-GB" sz="3200" dirty="0" smtClean="0"/>
              <a:t>MEÁN-TÉARMA:</a:t>
            </a:r>
          </a:p>
          <a:p>
            <a:pPr marL="45720" indent="0">
              <a:buNone/>
            </a:pPr>
            <a:r>
              <a:rPr lang="en-GB" sz="3200" dirty="0" smtClean="0"/>
              <a:t>Year group medium term planners (written with year group)</a:t>
            </a:r>
          </a:p>
        </p:txBody>
      </p:sp>
    </p:spTree>
    <p:extLst>
      <p:ext uri="{BB962C8B-B14F-4D97-AF65-F5344CB8AC3E}">
        <p14:creationId xmlns:p14="http://schemas.microsoft.com/office/powerpoint/2010/main" val="32483172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P10009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533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normAutofit/>
          </a:bodyPr>
          <a:lstStyle/>
          <a:p>
            <a:pPr marL="45720" indent="0" algn="ctr">
              <a:buNone/>
            </a:pPr>
            <a:r>
              <a:rPr lang="en-GB" sz="4000" u="sng" dirty="0" err="1" smtClean="0"/>
              <a:t>Pleanáil</a:t>
            </a:r>
            <a:r>
              <a:rPr lang="en-GB" sz="4000" u="sng" dirty="0" smtClean="0"/>
              <a:t>:</a:t>
            </a:r>
          </a:p>
          <a:p>
            <a:pPr>
              <a:buFontTx/>
              <a:buChar char="-"/>
            </a:pPr>
            <a:r>
              <a:rPr lang="en-GB" sz="3200" dirty="0" smtClean="0"/>
              <a:t>GEARR-THÉARMA:</a:t>
            </a:r>
          </a:p>
          <a:p>
            <a:pPr marL="45720" indent="0">
              <a:buNone/>
            </a:pPr>
            <a:r>
              <a:rPr lang="en-GB" sz="3200" dirty="0" err="1" smtClean="0"/>
              <a:t>Pleanóirí</a:t>
            </a:r>
            <a:r>
              <a:rPr lang="en-GB" sz="3200" dirty="0" smtClean="0"/>
              <a:t> </a:t>
            </a:r>
            <a:r>
              <a:rPr lang="en-GB" sz="3200" dirty="0" err="1" smtClean="0"/>
              <a:t>seachtainiúla</a:t>
            </a:r>
            <a:endParaRPr lang="en-GB" sz="3200" dirty="0" smtClean="0"/>
          </a:p>
          <a:p>
            <a:pPr marL="45720" indent="0">
              <a:buNone/>
            </a:pPr>
            <a:r>
              <a:rPr lang="en-GB" sz="3200" dirty="0" err="1" smtClean="0"/>
              <a:t>Nótaí</a:t>
            </a:r>
            <a:r>
              <a:rPr lang="en-GB" sz="3200" dirty="0" smtClean="0"/>
              <a:t> an </a:t>
            </a:r>
            <a:r>
              <a:rPr lang="en-GB" sz="3200" dirty="0" err="1" smtClean="0"/>
              <a:t>lae</a:t>
            </a:r>
            <a:endParaRPr lang="en-GB" sz="3200" dirty="0" smtClean="0"/>
          </a:p>
        </p:txBody>
      </p:sp>
    </p:spTree>
    <p:extLst>
      <p:ext uri="{BB962C8B-B14F-4D97-AF65-F5344CB8AC3E}">
        <p14:creationId xmlns:p14="http://schemas.microsoft.com/office/powerpoint/2010/main" val="10298267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9"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25438"/>
            <a:ext cx="8712968" cy="620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03300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32656"/>
            <a:ext cx="8568952"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9590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15616" y="692696"/>
            <a:ext cx="6400800" cy="5073744"/>
          </a:xfrm>
        </p:spPr>
        <p:txBody>
          <a:bodyPr>
            <a:normAutofit fontScale="92500"/>
          </a:bodyPr>
          <a:lstStyle/>
          <a:p>
            <a:pPr marL="45720" indent="0" algn="ctr">
              <a:buNone/>
            </a:pPr>
            <a:r>
              <a:rPr lang="en-GB" sz="4000" dirty="0" err="1" smtClean="0">
                <a:latin typeface="+mj-lt"/>
              </a:rPr>
              <a:t>Léitheoireacht</a:t>
            </a:r>
            <a:r>
              <a:rPr lang="en-GB" sz="4000" dirty="0" smtClean="0">
                <a:latin typeface="+mj-lt"/>
              </a:rPr>
              <a:t> an </a:t>
            </a:r>
            <a:r>
              <a:rPr lang="en-GB" sz="4000" dirty="0" err="1" smtClean="0">
                <a:latin typeface="+mj-lt"/>
              </a:rPr>
              <a:t>Bhéarla</a:t>
            </a:r>
            <a:r>
              <a:rPr lang="en-GB" sz="4000" dirty="0" smtClean="0">
                <a:latin typeface="+mj-lt"/>
              </a:rPr>
              <a:t>- </a:t>
            </a:r>
            <a:r>
              <a:rPr lang="en-GB" sz="4000" dirty="0" err="1" smtClean="0">
                <a:latin typeface="+mj-lt"/>
              </a:rPr>
              <a:t>measúnú</a:t>
            </a:r>
            <a:endParaRPr lang="en-GB" sz="4000" dirty="0" smtClean="0">
              <a:latin typeface="+mj-lt"/>
            </a:endParaRPr>
          </a:p>
          <a:p>
            <a:r>
              <a:rPr lang="en-GB" sz="3000" dirty="0" smtClean="0"/>
              <a:t>- </a:t>
            </a:r>
            <a:r>
              <a:rPr lang="en-GB" sz="3000" dirty="0"/>
              <a:t>S</a:t>
            </a:r>
            <a:r>
              <a:rPr lang="en-GB" sz="3000" dirty="0" smtClean="0"/>
              <a:t>uffolk reading scale, R3-7</a:t>
            </a:r>
          </a:p>
          <a:p>
            <a:r>
              <a:rPr lang="en-GB" sz="3000" dirty="0" smtClean="0"/>
              <a:t>PIE, Rang 3-7</a:t>
            </a:r>
          </a:p>
          <a:p>
            <a:r>
              <a:rPr lang="en-GB" sz="3000" dirty="0" smtClean="0"/>
              <a:t>PM benchmarking running records (record and comprehension) R3-5</a:t>
            </a:r>
          </a:p>
          <a:p>
            <a:r>
              <a:rPr lang="en-GB" sz="3000" dirty="0" smtClean="0"/>
              <a:t>CCEA reading assessment tasks R4-7</a:t>
            </a:r>
          </a:p>
          <a:p>
            <a:r>
              <a:rPr lang="en-GB" sz="3000" dirty="0" smtClean="0"/>
              <a:t>DENI statutory testing e.g. INCAS, NILA etc…</a:t>
            </a:r>
            <a:endParaRPr lang="en-GB" sz="3000" dirty="0"/>
          </a:p>
        </p:txBody>
      </p:sp>
    </p:spTree>
    <p:extLst>
      <p:ext uri="{BB962C8B-B14F-4D97-AF65-F5344CB8AC3E}">
        <p14:creationId xmlns:p14="http://schemas.microsoft.com/office/powerpoint/2010/main" val="6864290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11560" y="731520"/>
            <a:ext cx="7992888" cy="5145752"/>
          </a:xfrm>
        </p:spPr>
        <p:txBody>
          <a:bodyPr>
            <a:normAutofit fontScale="92500" lnSpcReduction="10000"/>
          </a:bodyPr>
          <a:lstStyle/>
          <a:p>
            <a:pPr marL="45720" indent="0" algn="ctr">
              <a:buNone/>
            </a:pPr>
            <a:r>
              <a:rPr lang="en-GB" sz="3200" dirty="0" err="1" smtClean="0"/>
              <a:t>Tagairtí</a:t>
            </a:r>
            <a:r>
              <a:rPr lang="en-GB" sz="3200" dirty="0" smtClean="0"/>
              <a:t>:</a:t>
            </a:r>
          </a:p>
          <a:p>
            <a:pPr marL="45720" indent="0">
              <a:buNone/>
            </a:pPr>
            <a:r>
              <a:rPr lang="en-GB" dirty="0"/>
              <a:t>Cummins, J. (</a:t>
            </a:r>
            <a:r>
              <a:rPr lang="en-GB" dirty="0" smtClean="0"/>
              <a:t>1981).The role of primary language development in promoting educational success for language minority students.</a:t>
            </a:r>
          </a:p>
          <a:p>
            <a:pPr marL="45720" indent="0">
              <a:buNone/>
            </a:pPr>
            <a:endParaRPr lang="en-GB" dirty="0" smtClean="0"/>
          </a:p>
          <a:p>
            <a:pPr marL="45720" indent="0">
              <a:buNone/>
            </a:pPr>
            <a:r>
              <a:rPr lang="en-GB" dirty="0" smtClean="0"/>
              <a:t> Cummins, J. (1998). Immersion education for the millennium: ‘What we have learned from 30 years of research on second language immersion?’</a:t>
            </a:r>
          </a:p>
          <a:p>
            <a:pPr marL="45720" indent="0">
              <a:buNone/>
            </a:pPr>
            <a:r>
              <a:rPr lang="en-GB" dirty="0"/>
              <a:t>First Steps NLS Edition Literacy Developmental Continuum: How to Assess Children's </a:t>
            </a:r>
            <a:r>
              <a:rPr lang="en-GB" dirty="0" smtClean="0"/>
              <a:t>Literacy (1999) Pearson Education Limited. </a:t>
            </a:r>
            <a:endParaRPr lang="en-GB" dirty="0"/>
          </a:p>
          <a:p>
            <a:pPr marL="45720" indent="0">
              <a:buNone/>
            </a:pPr>
            <a:endParaRPr lang="en-GB" dirty="0"/>
          </a:p>
          <a:p>
            <a:pPr marL="45720" indent="0">
              <a:buNone/>
            </a:pPr>
            <a:r>
              <a:rPr lang="en-GB" dirty="0"/>
              <a:t>Williams, C</a:t>
            </a:r>
            <a:r>
              <a:rPr lang="en-GB" dirty="0" smtClean="0"/>
              <a:t>. </a:t>
            </a:r>
            <a:r>
              <a:rPr lang="en-GB" dirty="0"/>
              <a:t>(2000). On recognition, resolution and revitalization. In C. </a:t>
            </a:r>
            <a:r>
              <a:rPr lang="en-GB" dirty="0" smtClean="0"/>
              <a:t>Williams</a:t>
            </a:r>
            <a:endParaRPr lang="en-GB" dirty="0"/>
          </a:p>
          <a:p>
            <a:pPr marL="45720" indent="0">
              <a:buNone/>
            </a:pPr>
            <a:r>
              <a:rPr lang="en-GB" dirty="0"/>
              <a:t>(Ed.), </a:t>
            </a:r>
            <a:r>
              <a:rPr lang="en-GB" i="1" dirty="0"/>
              <a:t>Language revitalization: Policy and planning in Wales </a:t>
            </a:r>
            <a:r>
              <a:rPr lang="en-GB" dirty="0"/>
              <a:t>(pp. 1–47). </a:t>
            </a:r>
            <a:r>
              <a:rPr lang="en-GB" dirty="0" smtClean="0"/>
              <a:t>Cardiff: University </a:t>
            </a:r>
            <a:r>
              <a:rPr lang="en-GB" dirty="0"/>
              <a:t>of Wales Press</a:t>
            </a:r>
            <a:r>
              <a:rPr lang="en-GB" dirty="0" smtClean="0"/>
              <a:t>.</a:t>
            </a:r>
          </a:p>
          <a:p>
            <a:pPr marL="45720" indent="0">
              <a:buNone/>
            </a:pPr>
            <a:endParaRPr lang="en-GB" dirty="0"/>
          </a:p>
        </p:txBody>
      </p:sp>
    </p:spTree>
    <p:extLst>
      <p:ext uri="{BB962C8B-B14F-4D97-AF65-F5344CB8AC3E}">
        <p14:creationId xmlns:p14="http://schemas.microsoft.com/office/powerpoint/2010/main" val="3574565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a:xfrm>
            <a:off x="1143000" y="731520"/>
            <a:ext cx="6400800" cy="5001736"/>
          </a:xfrm>
        </p:spPr>
        <p:txBody>
          <a:bodyPr>
            <a:normAutofit fontScale="85000" lnSpcReduction="10000"/>
          </a:bodyPr>
          <a:lstStyle/>
          <a:p>
            <a:pPr marL="45720" indent="0" algn="ctr">
              <a:buNone/>
            </a:pPr>
            <a:r>
              <a:rPr lang="en-GB" altLang="en-US" sz="3600" dirty="0">
                <a:latin typeface="Trebuchet MS" pitchFamily="34" charset="0"/>
              </a:rPr>
              <a:t>AIDHMEANNA</a:t>
            </a:r>
            <a:r>
              <a:rPr lang="en-GB" altLang="en-US" sz="3600" dirty="0" smtClean="0">
                <a:latin typeface="Trebuchet MS" pitchFamily="34" charset="0"/>
              </a:rPr>
              <a:t>:</a:t>
            </a:r>
          </a:p>
          <a:p>
            <a:pPr marL="45720" indent="0">
              <a:buNone/>
            </a:pPr>
            <a:r>
              <a:rPr lang="en-GB" altLang="en-US" sz="2400" dirty="0">
                <a:latin typeface="Trebuchet MS" pitchFamily="34" charset="0"/>
              </a:rPr>
              <a:t/>
            </a:r>
            <a:br>
              <a:rPr lang="en-GB" altLang="en-US" sz="2400" dirty="0">
                <a:latin typeface="Trebuchet MS" pitchFamily="34" charset="0"/>
              </a:rPr>
            </a:br>
            <a:r>
              <a:rPr lang="en-GB" altLang="en-US" sz="2800" dirty="0">
                <a:latin typeface="Trebuchet MS" pitchFamily="34" charset="0"/>
              </a:rPr>
              <a:t>- </a:t>
            </a:r>
            <a:r>
              <a:rPr lang="en-GB" altLang="en-US" sz="2800" dirty="0" err="1">
                <a:latin typeface="Trebuchet MS" pitchFamily="34" charset="0"/>
              </a:rPr>
              <a:t>A</a:t>
            </a:r>
            <a:r>
              <a:rPr lang="en-GB" altLang="en-US" sz="2800" dirty="0" err="1" smtClean="0">
                <a:latin typeface="Trebuchet MS" pitchFamily="34" charset="0"/>
              </a:rPr>
              <a:t>choimre</a:t>
            </a:r>
            <a:r>
              <a:rPr lang="en-GB" altLang="en-US" sz="2800" dirty="0" smtClean="0">
                <a:latin typeface="Trebuchet MS" pitchFamily="34" charset="0"/>
              </a:rPr>
              <a:t> a </a:t>
            </a:r>
            <a:r>
              <a:rPr lang="en-GB" altLang="en-US" sz="2800" dirty="0" err="1" smtClean="0">
                <a:latin typeface="Trebuchet MS" pitchFamily="34" charset="0"/>
              </a:rPr>
              <a:t>thabhairt</a:t>
            </a:r>
            <a:r>
              <a:rPr lang="en-GB" altLang="en-US" sz="2800" dirty="0" smtClean="0">
                <a:latin typeface="Trebuchet MS" pitchFamily="34" charset="0"/>
              </a:rPr>
              <a:t> </a:t>
            </a:r>
            <a:r>
              <a:rPr lang="en-GB" altLang="en-US" sz="2800" dirty="0" err="1" smtClean="0">
                <a:latin typeface="Trebuchet MS" pitchFamily="34" charset="0"/>
              </a:rPr>
              <a:t>ar</a:t>
            </a:r>
            <a:r>
              <a:rPr lang="en-GB" altLang="en-US" sz="2800" dirty="0" smtClean="0">
                <a:latin typeface="Trebuchet MS" pitchFamily="34" charset="0"/>
              </a:rPr>
              <a:t> </a:t>
            </a:r>
            <a:r>
              <a:rPr lang="en-GB" altLang="en-US" sz="2800" dirty="0" err="1" smtClean="0">
                <a:latin typeface="Trebuchet MS" pitchFamily="34" charset="0"/>
              </a:rPr>
              <a:t>thorthaí</a:t>
            </a:r>
            <a:r>
              <a:rPr lang="en-GB" altLang="en-US" sz="2800" dirty="0" smtClean="0">
                <a:latin typeface="Trebuchet MS" pitchFamily="34" charset="0"/>
              </a:rPr>
              <a:t> </a:t>
            </a:r>
            <a:r>
              <a:rPr lang="en-GB" altLang="en-US" sz="2800" dirty="0" err="1" smtClean="0">
                <a:latin typeface="Trebuchet MS" pitchFamily="34" charset="0"/>
              </a:rPr>
              <a:t>taigde</a:t>
            </a:r>
            <a:r>
              <a:rPr lang="en-GB" altLang="en-US" sz="2800" dirty="0" smtClean="0">
                <a:latin typeface="Trebuchet MS" pitchFamily="34" charset="0"/>
              </a:rPr>
              <a:t>;</a:t>
            </a:r>
          </a:p>
          <a:p>
            <a:pPr marL="45720" indent="0">
              <a:buNone/>
            </a:pPr>
            <a:endParaRPr lang="en-GB" altLang="en-US" sz="2800" dirty="0">
              <a:latin typeface="Trebuchet MS" pitchFamily="34" charset="0"/>
            </a:endParaRPr>
          </a:p>
          <a:p>
            <a:pPr marL="45720" indent="0">
              <a:buNone/>
            </a:pPr>
            <a:r>
              <a:rPr lang="en-GB" altLang="en-US" sz="2800" dirty="0" smtClean="0">
                <a:latin typeface="Trebuchet MS" pitchFamily="34" charset="0"/>
              </a:rPr>
              <a:t>- </a:t>
            </a:r>
            <a:r>
              <a:rPr lang="en-GB" altLang="en-US" sz="2800" dirty="0" err="1" smtClean="0">
                <a:latin typeface="Trebuchet MS" pitchFamily="34" charset="0"/>
              </a:rPr>
              <a:t>Seicheamh</a:t>
            </a:r>
            <a:r>
              <a:rPr lang="en-GB" altLang="en-US" sz="2800" dirty="0" smtClean="0">
                <a:latin typeface="Trebuchet MS" pitchFamily="34" charset="0"/>
              </a:rPr>
              <a:t> </a:t>
            </a:r>
            <a:r>
              <a:rPr lang="en-GB" altLang="en-US" sz="2800" dirty="0" err="1">
                <a:latin typeface="Trebuchet MS" pitchFamily="34" charset="0"/>
              </a:rPr>
              <a:t>agus</a:t>
            </a:r>
            <a:r>
              <a:rPr lang="en-GB" altLang="en-US" sz="2800" dirty="0">
                <a:latin typeface="Trebuchet MS" pitchFamily="34" charset="0"/>
              </a:rPr>
              <a:t> </a:t>
            </a:r>
            <a:r>
              <a:rPr lang="en-GB" altLang="en-US" sz="2800" dirty="0" err="1">
                <a:latin typeface="Trebuchet MS" pitchFamily="34" charset="0"/>
              </a:rPr>
              <a:t>modhanna</a:t>
            </a:r>
            <a:r>
              <a:rPr lang="en-GB" altLang="en-US" sz="2800" dirty="0">
                <a:latin typeface="Trebuchet MS" pitchFamily="34" charset="0"/>
              </a:rPr>
              <a:t> le </a:t>
            </a:r>
            <a:r>
              <a:rPr lang="en-GB" altLang="en-US" sz="2800" dirty="0" err="1">
                <a:latin typeface="Trebuchet MS" pitchFamily="34" charset="0"/>
              </a:rPr>
              <a:t>haghaidh</a:t>
            </a:r>
            <a:r>
              <a:rPr lang="en-GB" altLang="en-US" sz="2800" dirty="0">
                <a:latin typeface="Trebuchet MS" pitchFamily="34" charset="0"/>
              </a:rPr>
              <a:t> </a:t>
            </a:r>
            <a:r>
              <a:rPr lang="en-GB" altLang="en-US" sz="2800" dirty="0" err="1">
                <a:latin typeface="Trebuchet MS" pitchFamily="34" charset="0"/>
              </a:rPr>
              <a:t>theagasc</a:t>
            </a:r>
            <a:r>
              <a:rPr lang="en-GB" altLang="en-US" sz="2800" dirty="0">
                <a:latin typeface="Trebuchet MS" pitchFamily="34" charset="0"/>
              </a:rPr>
              <a:t> </a:t>
            </a:r>
            <a:r>
              <a:rPr lang="en-GB" altLang="en-US" sz="2800" dirty="0" err="1" smtClean="0">
                <a:latin typeface="Trebuchet MS" pitchFamily="34" charset="0"/>
              </a:rPr>
              <a:t>léitheoireacht</a:t>
            </a:r>
            <a:r>
              <a:rPr lang="en-GB" altLang="en-US" sz="2800" dirty="0" smtClean="0">
                <a:latin typeface="Trebuchet MS" pitchFamily="34" charset="0"/>
              </a:rPr>
              <a:t> an </a:t>
            </a:r>
            <a:r>
              <a:rPr lang="en-GB" altLang="en-US" sz="2800" dirty="0" err="1">
                <a:latin typeface="Trebuchet MS" pitchFamily="34" charset="0"/>
              </a:rPr>
              <a:t>Bhéarla</a:t>
            </a:r>
            <a:r>
              <a:rPr lang="en-GB" altLang="en-US" sz="2800" dirty="0">
                <a:latin typeface="Trebuchet MS" pitchFamily="34" charset="0"/>
              </a:rPr>
              <a:t> a </a:t>
            </a:r>
            <a:r>
              <a:rPr lang="en-GB" altLang="en-US" sz="2800" dirty="0" err="1">
                <a:latin typeface="Trebuchet MS" pitchFamily="34" charset="0"/>
              </a:rPr>
              <a:t>phlé</a:t>
            </a:r>
            <a:r>
              <a:rPr lang="en-GB" altLang="en-US" sz="2800" dirty="0">
                <a:latin typeface="Trebuchet MS" pitchFamily="34" charset="0"/>
              </a:rPr>
              <a:t>; </a:t>
            </a:r>
            <a:endParaRPr lang="en-GB" altLang="en-US" sz="2800" dirty="0" smtClean="0">
              <a:latin typeface="Trebuchet MS" pitchFamily="34" charset="0"/>
            </a:endParaRPr>
          </a:p>
          <a:p>
            <a:pPr marL="45720" indent="0">
              <a:buNone/>
            </a:pPr>
            <a:r>
              <a:rPr lang="en-GB" altLang="en-US" sz="2800" dirty="0">
                <a:latin typeface="Trebuchet MS" pitchFamily="34" charset="0"/>
              </a:rPr>
              <a:t/>
            </a:r>
            <a:br>
              <a:rPr lang="en-GB" altLang="en-US" sz="2800" dirty="0">
                <a:latin typeface="Trebuchet MS" pitchFamily="34" charset="0"/>
              </a:rPr>
            </a:br>
            <a:r>
              <a:rPr lang="en-GB" altLang="en-US" sz="2800" dirty="0">
                <a:latin typeface="Trebuchet MS" pitchFamily="34" charset="0"/>
              </a:rPr>
              <a:t>- </a:t>
            </a:r>
            <a:r>
              <a:rPr lang="en-GB" altLang="en-US" sz="2800" dirty="0" err="1">
                <a:latin typeface="Trebuchet MS" pitchFamily="34" charset="0"/>
              </a:rPr>
              <a:t>taithí</a:t>
            </a:r>
            <a:r>
              <a:rPr lang="en-GB" altLang="en-US" sz="2800" dirty="0">
                <a:latin typeface="Trebuchet MS" pitchFamily="34" charset="0"/>
              </a:rPr>
              <a:t> a </a:t>
            </a:r>
            <a:r>
              <a:rPr lang="en-GB" altLang="en-US" sz="2800" dirty="0" err="1">
                <a:latin typeface="Trebuchet MS" pitchFamily="34" charset="0"/>
              </a:rPr>
              <a:t>roinnt</a:t>
            </a:r>
            <a:r>
              <a:rPr lang="en-GB" altLang="en-US" sz="2800" dirty="0">
                <a:latin typeface="Trebuchet MS" pitchFamily="34" charset="0"/>
              </a:rPr>
              <a:t> </a:t>
            </a:r>
            <a:r>
              <a:rPr lang="en-GB" altLang="en-US" sz="2800" dirty="0" err="1">
                <a:latin typeface="Trebuchet MS" pitchFamily="34" charset="0"/>
              </a:rPr>
              <a:t>maidir</a:t>
            </a:r>
            <a:r>
              <a:rPr lang="en-GB" altLang="en-US" sz="2800" dirty="0">
                <a:latin typeface="Trebuchet MS" pitchFamily="34" charset="0"/>
              </a:rPr>
              <a:t> le </a:t>
            </a:r>
            <a:r>
              <a:rPr lang="en-GB" altLang="en-US" sz="2800" dirty="0" err="1">
                <a:latin typeface="Trebuchet MS" pitchFamily="34" charset="0"/>
              </a:rPr>
              <a:t>tabhairt</a:t>
            </a:r>
            <a:r>
              <a:rPr lang="en-GB" altLang="en-US" sz="2800" dirty="0">
                <a:latin typeface="Trebuchet MS" pitchFamily="34" charset="0"/>
              </a:rPr>
              <a:t> </a:t>
            </a:r>
            <a:r>
              <a:rPr lang="en-GB" altLang="en-US" sz="2800" dirty="0" err="1">
                <a:latin typeface="Trebuchet MS" pitchFamily="34" charset="0"/>
              </a:rPr>
              <a:t>isteach</a:t>
            </a:r>
            <a:r>
              <a:rPr lang="en-GB" altLang="en-US" sz="2800" dirty="0">
                <a:latin typeface="Trebuchet MS" pitchFamily="34" charset="0"/>
              </a:rPr>
              <a:t> an </a:t>
            </a:r>
            <a:r>
              <a:rPr lang="en-GB" altLang="en-US" sz="2800" dirty="0" err="1">
                <a:latin typeface="Trebuchet MS" pitchFamily="34" charset="0"/>
              </a:rPr>
              <a:t>Bhéarla</a:t>
            </a:r>
            <a:r>
              <a:rPr lang="en-GB" altLang="en-US" sz="2800" dirty="0" smtClean="0">
                <a:latin typeface="Trebuchet MS" pitchFamily="34" charset="0"/>
              </a:rPr>
              <a:t>;</a:t>
            </a:r>
          </a:p>
          <a:p>
            <a:pPr marL="45720" indent="0">
              <a:buNone/>
            </a:pPr>
            <a:r>
              <a:rPr lang="en-GB" altLang="en-US" sz="2800" dirty="0">
                <a:latin typeface="Trebuchet MS" pitchFamily="34" charset="0"/>
              </a:rPr>
              <a:t/>
            </a:r>
            <a:br>
              <a:rPr lang="en-GB" altLang="en-US" sz="2800" dirty="0">
                <a:latin typeface="Trebuchet MS" pitchFamily="34" charset="0"/>
              </a:rPr>
            </a:br>
            <a:r>
              <a:rPr lang="en-GB" altLang="en-US" sz="2800" dirty="0">
                <a:latin typeface="Trebuchet MS" pitchFamily="34" charset="0"/>
              </a:rPr>
              <a:t>- </a:t>
            </a:r>
            <a:r>
              <a:rPr lang="en-GB" altLang="en-US" sz="2800" dirty="0" err="1">
                <a:latin typeface="Trebuchet MS" pitchFamily="34" charset="0"/>
              </a:rPr>
              <a:t>cúrsaí</a:t>
            </a:r>
            <a:r>
              <a:rPr lang="en-GB" altLang="en-US" sz="2800" dirty="0">
                <a:latin typeface="Trebuchet MS" pitchFamily="34" charset="0"/>
              </a:rPr>
              <a:t> </a:t>
            </a:r>
            <a:r>
              <a:rPr lang="en-GB" altLang="en-US" sz="2800" dirty="0" err="1">
                <a:latin typeface="Trebuchet MS" pitchFamily="34" charset="0"/>
              </a:rPr>
              <a:t>pleanála</a:t>
            </a:r>
            <a:r>
              <a:rPr lang="en-GB" altLang="en-US" sz="2800" dirty="0">
                <a:latin typeface="Trebuchet MS" pitchFamily="34" charset="0"/>
              </a:rPr>
              <a:t> </a:t>
            </a:r>
            <a:r>
              <a:rPr lang="en-GB" altLang="en-US" sz="2800" dirty="0" err="1">
                <a:latin typeface="Trebuchet MS" pitchFamily="34" charset="0"/>
              </a:rPr>
              <a:t>agus</a:t>
            </a:r>
            <a:r>
              <a:rPr lang="en-GB" altLang="en-US" sz="2800" dirty="0">
                <a:latin typeface="Trebuchet MS" pitchFamily="34" charset="0"/>
              </a:rPr>
              <a:t> </a:t>
            </a:r>
            <a:r>
              <a:rPr lang="en-GB" altLang="en-US" sz="2800" dirty="0" err="1">
                <a:latin typeface="Trebuchet MS" pitchFamily="34" charset="0"/>
              </a:rPr>
              <a:t>modhanna</a:t>
            </a:r>
            <a:r>
              <a:rPr lang="en-GB" altLang="en-US" sz="2800" dirty="0">
                <a:latin typeface="Trebuchet MS" pitchFamily="34" charset="0"/>
              </a:rPr>
              <a:t> </a:t>
            </a:r>
            <a:r>
              <a:rPr lang="en-GB" altLang="en-US" sz="2800" dirty="0" err="1">
                <a:latin typeface="Trebuchet MS" pitchFamily="34" charset="0"/>
              </a:rPr>
              <a:t>measúnaithe</a:t>
            </a:r>
            <a:r>
              <a:rPr lang="en-GB" altLang="en-US" sz="2800" dirty="0">
                <a:latin typeface="Trebuchet MS" pitchFamily="34" charset="0"/>
              </a:rPr>
              <a:t> do </a:t>
            </a:r>
            <a:r>
              <a:rPr lang="en-GB" altLang="en-US" sz="2800" dirty="0" err="1">
                <a:latin typeface="Trebuchet MS" pitchFamily="34" charset="0"/>
              </a:rPr>
              <a:t>léitheoireacht</a:t>
            </a:r>
            <a:r>
              <a:rPr lang="en-GB" altLang="en-US" sz="2800" dirty="0">
                <a:latin typeface="Trebuchet MS" pitchFamily="34" charset="0"/>
              </a:rPr>
              <a:t> an </a:t>
            </a:r>
            <a:r>
              <a:rPr lang="en-GB" altLang="en-US" sz="2800" dirty="0" err="1">
                <a:latin typeface="Trebuchet MS" pitchFamily="34" charset="0"/>
              </a:rPr>
              <a:t>Bhéarla</a:t>
            </a:r>
            <a:r>
              <a:rPr lang="en-GB" altLang="en-US" sz="2800" dirty="0">
                <a:latin typeface="Trebuchet MS" pitchFamily="34" charset="0"/>
              </a:rPr>
              <a:t> a </a:t>
            </a:r>
            <a:r>
              <a:rPr lang="en-GB" altLang="en-US" sz="2800" dirty="0" err="1">
                <a:latin typeface="Trebuchet MS" pitchFamily="34" charset="0"/>
              </a:rPr>
              <a:t>phlé</a:t>
            </a:r>
            <a:r>
              <a:rPr lang="en-GB" altLang="en-US" sz="2800" dirty="0">
                <a:latin typeface="Trebuchet MS" pitchFamily="34" charset="0"/>
              </a:rPr>
              <a:t>.</a:t>
            </a:r>
            <a:endParaRPr lang="en-GB" sz="2800" dirty="0"/>
          </a:p>
          <a:p>
            <a:endParaRPr lang="en-GB" dirty="0"/>
          </a:p>
        </p:txBody>
      </p:sp>
    </p:spTree>
    <p:extLst>
      <p:ext uri="{BB962C8B-B14F-4D97-AF65-F5344CB8AC3E}">
        <p14:creationId xmlns:p14="http://schemas.microsoft.com/office/powerpoint/2010/main" val="215663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7" y="2204864"/>
            <a:ext cx="7550224" cy="4104456"/>
          </a:xfrm>
        </p:spPr>
        <p:txBody>
          <a:bodyPr/>
          <a:lstStyle/>
          <a:p>
            <a:pPr marL="0" indent="0" algn="l">
              <a:lnSpc>
                <a:spcPct val="90000"/>
              </a:lnSpc>
              <a:buNone/>
            </a:pPr>
            <a:r>
              <a:rPr lang="en-GB" altLang="en-US" sz="2400" dirty="0" smtClean="0">
                <a:latin typeface="Trebuchet MS" panose="020B0603020202020204" pitchFamily="34" charset="0"/>
              </a:rPr>
              <a:t/>
            </a:r>
            <a:br>
              <a:rPr lang="en-GB" altLang="en-US" sz="2400" dirty="0" smtClean="0">
                <a:latin typeface="Trebuchet MS" panose="020B0603020202020204" pitchFamily="34" charset="0"/>
              </a:rPr>
            </a:br>
            <a:r>
              <a:rPr lang="en-GB" altLang="en-US" sz="4800" dirty="0">
                <a:latin typeface="Monotype Corsiva" pitchFamily="66" charset="0"/>
              </a:rPr>
              <a:t/>
            </a:r>
            <a:br>
              <a:rPr lang="en-GB" altLang="en-US" sz="4800" dirty="0">
                <a:latin typeface="Monotype Corsiva" pitchFamily="66" charset="0"/>
              </a:rPr>
            </a:br>
            <a:endParaRPr lang="en-GB" dirty="0"/>
          </a:p>
        </p:txBody>
      </p:sp>
      <p:sp>
        <p:nvSpPr>
          <p:cNvPr id="4" name="Rectangle 2"/>
          <p:cNvSpPr>
            <a:spLocks noGrp="1" noChangeArrowheads="1"/>
          </p:cNvSpPr>
          <p:nvPr>
            <p:ph sz="quarter" idx="13"/>
          </p:nvPr>
        </p:nvSpPr>
        <p:spPr>
          <a:xfrm>
            <a:off x="467544" y="731520"/>
            <a:ext cx="8064896" cy="5577800"/>
          </a:xfrm>
        </p:spPr>
        <p:txBody>
          <a:bodyPr>
            <a:normAutofit fontScale="92500" lnSpcReduction="10000"/>
          </a:bodyPr>
          <a:lstStyle/>
          <a:p>
            <a:pPr marL="45720" indent="0" algn="ctr">
              <a:buNone/>
            </a:pPr>
            <a:r>
              <a:rPr lang="en-GB" altLang="en-US" sz="3200" b="1" dirty="0" err="1" smtClean="0">
                <a:latin typeface="+mj-lt"/>
              </a:rPr>
              <a:t>Torthaí</a:t>
            </a:r>
            <a:r>
              <a:rPr lang="en-GB" altLang="en-US" sz="3200" b="1" dirty="0" smtClean="0">
                <a:latin typeface="+mj-lt"/>
              </a:rPr>
              <a:t> </a:t>
            </a:r>
            <a:r>
              <a:rPr lang="en-GB" altLang="en-US" sz="3200" b="1" dirty="0" err="1" smtClean="0">
                <a:latin typeface="+mj-lt"/>
              </a:rPr>
              <a:t>Taighde</a:t>
            </a:r>
            <a:endParaRPr lang="en-GB" altLang="en-US" sz="3200" b="1" dirty="0" smtClean="0">
              <a:latin typeface="+mj-lt"/>
            </a:endParaRPr>
          </a:p>
          <a:p>
            <a:pPr marL="45720" indent="0" algn="ctr">
              <a:buNone/>
            </a:pPr>
            <a:r>
              <a:rPr lang="en-GB" altLang="en-US" sz="2400" b="1" dirty="0" smtClean="0"/>
              <a:t>‘Core </a:t>
            </a:r>
            <a:r>
              <a:rPr lang="en-GB" altLang="en-US" sz="2400" b="1" dirty="0"/>
              <a:t>features of Immersion </a:t>
            </a:r>
            <a:r>
              <a:rPr lang="en-GB" altLang="en-US" sz="2400" b="1" dirty="0" smtClean="0"/>
              <a:t>Programs’</a:t>
            </a:r>
          </a:p>
          <a:p>
            <a:pPr marL="502920" indent="-457200">
              <a:buFont typeface="+mj-lt"/>
              <a:buAutoNum type="arabicPeriod"/>
            </a:pPr>
            <a:r>
              <a:rPr lang="en-GB" altLang="en-US" sz="2400" i="1" dirty="0" smtClean="0">
                <a:latin typeface="+mj-lt"/>
              </a:rPr>
              <a:t>The L2 is a medium of instruction</a:t>
            </a:r>
          </a:p>
          <a:p>
            <a:pPr marL="502920" indent="-457200">
              <a:buFont typeface="+mj-lt"/>
              <a:buAutoNum type="arabicPeriod"/>
            </a:pPr>
            <a:r>
              <a:rPr lang="en-GB" altLang="en-US" sz="2400" i="1" dirty="0" smtClean="0">
                <a:latin typeface="+mj-lt"/>
              </a:rPr>
              <a:t>The immersion curriculum parallels the local L1 curriculum</a:t>
            </a:r>
          </a:p>
          <a:p>
            <a:pPr marL="502920" indent="-457200">
              <a:buFont typeface="+mj-lt"/>
              <a:buAutoNum type="arabicPeriod"/>
            </a:pPr>
            <a:r>
              <a:rPr lang="en-GB" altLang="en-US" sz="2400" i="1" dirty="0" smtClean="0">
                <a:latin typeface="+mj-lt"/>
              </a:rPr>
              <a:t>Overt support exists for the L1</a:t>
            </a:r>
          </a:p>
          <a:p>
            <a:pPr marL="502920" indent="-457200">
              <a:buFont typeface="+mj-lt"/>
              <a:buAutoNum type="arabicPeriod"/>
            </a:pPr>
            <a:r>
              <a:rPr lang="en-GB" altLang="en-US" sz="2400" i="1" dirty="0" smtClean="0">
                <a:latin typeface="+mj-lt"/>
              </a:rPr>
              <a:t>The program aims for additive bilingualism</a:t>
            </a:r>
          </a:p>
          <a:p>
            <a:pPr marL="502920" indent="-457200">
              <a:buFont typeface="+mj-lt"/>
              <a:buAutoNum type="arabicPeriod"/>
            </a:pPr>
            <a:r>
              <a:rPr lang="en-GB" altLang="en-US" sz="2400" i="1" dirty="0" smtClean="0">
                <a:latin typeface="+mj-lt"/>
              </a:rPr>
              <a:t>Exposure to the L2 is largely confined to the classroom</a:t>
            </a:r>
          </a:p>
          <a:p>
            <a:pPr marL="502920" indent="-457200">
              <a:buFont typeface="+mj-lt"/>
              <a:buAutoNum type="arabicPeriod"/>
            </a:pPr>
            <a:r>
              <a:rPr lang="en-GB" altLang="en-US" sz="2400" i="1" dirty="0" smtClean="0">
                <a:latin typeface="+mj-lt"/>
              </a:rPr>
              <a:t>Students enter with similar (and limited) levels of L2 proficiency</a:t>
            </a:r>
          </a:p>
          <a:p>
            <a:pPr marL="502920" indent="-457200">
              <a:buFont typeface="+mj-lt"/>
              <a:buAutoNum type="arabicPeriod"/>
            </a:pPr>
            <a:r>
              <a:rPr lang="en-GB" altLang="en-US" sz="2400" i="1" dirty="0" smtClean="0">
                <a:latin typeface="+mj-lt"/>
              </a:rPr>
              <a:t>The teachers are bilingual</a:t>
            </a:r>
          </a:p>
          <a:p>
            <a:pPr marL="502920" indent="-457200">
              <a:buFont typeface="+mj-lt"/>
              <a:buAutoNum type="arabicPeriod"/>
            </a:pPr>
            <a:r>
              <a:rPr lang="en-GB" altLang="en-US" sz="2400" i="1" dirty="0" smtClean="0">
                <a:latin typeface="+mj-lt"/>
              </a:rPr>
              <a:t>The classroom culture is that of the local L1 community</a:t>
            </a:r>
          </a:p>
          <a:p>
            <a:pPr marL="45720" indent="0" algn="r">
              <a:buNone/>
            </a:pPr>
            <a:r>
              <a:rPr lang="en-GB" altLang="en-US" sz="2400" b="1" dirty="0" smtClean="0">
                <a:latin typeface="+mj-lt"/>
              </a:rPr>
              <a:t>Cummins, J. (1998)</a:t>
            </a:r>
            <a:endParaRPr lang="en-GB" altLang="en-US" dirty="0">
              <a:latin typeface="+mj-lt"/>
            </a:endParaRPr>
          </a:p>
        </p:txBody>
      </p:sp>
    </p:spTree>
    <p:extLst>
      <p:ext uri="{BB962C8B-B14F-4D97-AF65-F5344CB8AC3E}">
        <p14:creationId xmlns:p14="http://schemas.microsoft.com/office/powerpoint/2010/main" val="3086724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lstStyle/>
          <a:p>
            <a:pPr marL="45720" indent="0" algn="ctr">
              <a:buNone/>
            </a:pPr>
            <a:r>
              <a:rPr lang="en-GB" altLang="en-US" sz="3200" b="1" dirty="0" err="1">
                <a:latin typeface="+mj-lt"/>
              </a:rPr>
              <a:t>Torthaí</a:t>
            </a:r>
            <a:r>
              <a:rPr lang="en-GB" altLang="en-US" sz="3200" b="1" dirty="0">
                <a:latin typeface="+mj-lt"/>
              </a:rPr>
              <a:t> </a:t>
            </a:r>
            <a:r>
              <a:rPr lang="en-GB" altLang="en-US" sz="3200" b="1" dirty="0" err="1">
                <a:latin typeface="+mj-lt"/>
              </a:rPr>
              <a:t>Taighde</a:t>
            </a:r>
            <a:r>
              <a:rPr lang="en-GB" altLang="en-US" sz="3200" b="1" dirty="0">
                <a:latin typeface="+mj-lt"/>
              </a:rPr>
              <a:t> (</a:t>
            </a:r>
            <a:r>
              <a:rPr lang="en-GB" altLang="en-US" sz="3200" b="1" dirty="0" err="1">
                <a:latin typeface="+mj-lt"/>
              </a:rPr>
              <a:t>ar</a:t>
            </a:r>
            <a:r>
              <a:rPr lang="en-GB" altLang="en-US" sz="3200" b="1" dirty="0">
                <a:latin typeface="+mj-lt"/>
              </a:rPr>
              <a:t> lean</a:t>
            </a:r>
            <a:r>
              <a:rPr lang="en-GB" altLang="en-US" sz="3200" b="1" dirty="0" smtClean="0">
                <a:latin typeface="+mj-lt"/>
              </a:rPr>
              <a:t>)</a:t>
            </a:r>
          </a:p>
          <a:p>
            <a:pPr marL="45720" indent="0" algn="ctr">
              <a:buNone/>
            </a:pPr>
            <a:r>
              <a:rPr lang="en-GB" altLang="en-US" sz="2400" b="1" dirty="0" smtClean="0"/>
              <a:t>‘Aims of immersion education’</a:t>
            </a:r>
          </a:p>
          <a:p>
            <a:pPr marL="45720" indent="0">
              <a:buNone/>
            </a:pPr>
            <a:r>
              <a:rPr lang="en-GB" altLang="en-US" sz="2400" i="1" dirty="0" smtClean="0"/>
              <a:t>‘…to strengthen and to use both languages to a high level in order to develop balanced and confident bilingual pupils.’</a:t>
            </a:r>
          </a:p>
          <a:p>
            <a:pPr marL="45720" indent="0">
              <a:buNone/>
            </a:pPr>
            <a:endParaRPr lang="en-GB" altLang="en-US" sz="2400" i="1" dirty="0"/>
          </a:p>
          <a:p>
            <a:pPr marL="45720" indent="0" algn="r">
              <a:buNone/>
            </a:pPr>
            <a:r>
              <a:rPr lang="en-GB" altLang="en-US" sz="2400" i="1" dirty="0" smtClean="0"/>
              <a:t>C. Williams. (2002)</a:t>
            </a:r>
          </a:p>
          <a:p>
            <a:pPr marL="45720" indent="0" algn="r">
              <a:buNone/>
            </a:pPr>
            <a:endParaRPr lang="en-GB" altLang="en-US" sz="2400" b="1" dirty="0"/>
          </a:p>
          <a:p>
            <a:pPr marL="45720" indent="0" algn="r">
              <a:buNone/>
            </a:pPr>
            <a:endParaRPr lang="en-GB" altLang="en-US" sz="2400" b="1" dirty="0"/>
          </a:p>
          <a:p>
            <a:endParaRPr lang="en-GB" dirty="0"/>
          </a:p>
        </p:txBody>
      </p:sp>
    </p:spTree>
    <p:extLst>
      <p:ext uri="{BB962C8B-B14F-4D97-AF65-F5344CB8AC3E}">
        <p14:creationId xmlns:p14="http://schemas.microsoft.com/office/powerpoint/2010/main" val="2535438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8384" y="5301208"/>
            <a:ext cx="277416" cy="213960"/>
          </a:xfrm>
        </p:spPr>
        <p:txBody>
          <a:bodyPr/>
          <a:lstStyle/>
          <a:p>
            <a:endParaRPr lang="en-GB" dirty="0"/>
          </a:p>
        </p:txBody>
      </p:sp>
      <p:sp>
        <p:nvSpPr>
          <p:cNvPr id="3" name="Content Placeholder 2"/>
          <p:cNvSpPr>
            <a:spLocks noGrp="1"/>
          </p:cNvSpPr>
          <p:nvPr>
            <p:ph sz="quarter" idx="13"/>
          </p:nvPr>
        </p:nvSpPr>
        <p:spPr>
          <a:xfrm>
            <a:off x="1143000" y="731520"/>
            <a:ext cx="6400800" cy="4857720"/>
          </a:xfrm>
        </p:spPr>
        <p:txBody>
          <a:bodyPr>
            <a:normAutofit/>
          </a:bodyPr>
          <a:lstStyle/>
          <a:p>
            <a:pPr marL="45720" indent="0" algn="ctr">
              <a:buNone/>
            </a:pPr>
            <a:r>
              <a:rPr lang="en-GB" altLang="en-US" sz="3000" b="1" dirty="0" err="1">
                <a:latin typeface="+mj-lt"/>
              </a:rPr>
              <a:t>Torthaí</a:t>
            </a:r>
            <a:r>
              <a:rPr lang="en-GB" altLang="en-US" sz="3000" b="1" dirty="0">
                <a:latin typeface="+mj-lt"/>
              </a:rPr>
              <a:t> </a:t>
            </a:r>
            <a:r>
              <a:rPr lang="en-GB" altLang="en-US" sz="3000" b="1" dirty="0" err="1" smtClean="0">
                <a:latin typeface="+mj-lt"/>
              </a:rPr>
              <a:t>Taighde</a:t>
            </a:r>
            <a:r>
              <a:rPr lang="en-GB" altLang="en-US" sz="3000" b="1" dirty="0" smtClean="0">
                <a:latin typeface="+mj-lt"/>
              </a:rPr>
              <a:t> (</a:t>
            </a:r>
            <a:r>
              <a:rPr lang="en-GB" altLang="en-US" sz="3000" b="1" dirty="0" err="1" smtClean="0">
                <a:latin typeface="+mj-lt"/>
              </a:rPr>
              <a:t>ar</a:t>
            </a:r>
            <a:r>
              <a:rPr lang="en-GB" altLang="en-US" sz="3000" b="1" dirty="0" smtClean="0">
                <a:latin typeface="+mj-lt"/>
              </a:rPr>
              <a:t> lean)</a:t>
            </a:r>
            <a:endParaRPr lang="en-GB" altLang="en-US" sz="3000" b="1" dirty="0">
              <a:latin typeface="+mj-lt"/>
            </a:endParaRPr>
          </a:p>
          <a:p>
            <a:pPr marL="45720" indent="0" algn="ctr">
              <a:buNone/>
            </a:pPr>
            <a:r>
              <a:rPr lang="en-GB" sz="2400" dirty="0" smtClean="0"/>
              <a:t>‘The Linguistic Interdependence Principle’</a:t>
            </a:r>
          </a:p>
          <a:p>
            <a:pPr marL="45720" indent="0">
              <a:lnSpc>
                <a:spcPct val="150000"/>
              </a:lnSpc>
              <a:buNone/>
            </a:pPr>
            <a:r>
              <a:rPr lang="en-GB" i="1" dirty="0" smtClean="0"/>
              <a:t>‘To the extent that instruction in Lx is effective in promoting efficiency in Lx, transfer of this proficiency to Ly will occur provided there is  adequate exposure to Ly (either in school or environment) and adequate motivation to learn Ly.’</a:t>
            </a:r>
          </a:p>
          <a:p>
            <a:pPr marL="45720" indent="0" algn="r">
              <a:lnSpc>
                <a:spcPct val="150000"/>
              </a:lnSpc>
              <a:buNone/>
            </a:pPr>
            <a:r>
              <a:rPr lang="en-GB" dirty="0" smtClean="0"/>
              <a:t>Cummins, J.(1981)</a:t>
            </a:r>
          </a:p>
          <a:p>
            <a:pPr marL="45720" indent="0">
              <a:buNone/>
            </a:pPr>
            <a:endParaRPr lang="en-GB" dirty="0"/>
          </a:p>
        </p:txBody>
      </p:sp>
    </p:spTree>
    <p:extLst>
      <p:ext uri="{BB962C8B-B14F-4D97-AF65-F5344CB8AC3E}">
        <p14:creationId xmlns:p14="http://schemas.microsoft.com/office/powerpoint/2010/main" val="1840883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6400800" cy="4281656"/>
          </a:xfrm>
        </p:spPr>
        <p:txBody>
          <a:bodyPr>
            <a:normAutofit lnSpcReduction="10000"/>
          </a:bodyPr>
          <a:lstStyle/>
          <a:p>
            <a:pPr marL="45720" indent="0" algn="ctr">
              <a:buNone/>
            </a:pPr>
            <a:endParaRPr lang="en-GB" sz="5400" dirty="0" smtClean="0">
              <a:latin typeface="+mj-lt"/>
            </a:endParaRPr>
          </a:p>
          <a:p>
            <a:pPr marL="45720" indent="0" algn="ctr">
              <a:buNone/>
            </a:pPr>
            <a:r>
              <a:rPr lang="en-GB" sz="5400" dirty="0" smtClean="0">
                <a:latin typeface="+mj-lt"/>
              </a:rPr>
              <a:t>Cad é mar a </a:t>
            </a:r>
            <a:r>
              <a:rPr lang="en-GB" sz="5400" dirty="0" err="1" smtClean="0">
                <a:latin typeface="+mj-lt"/>
              </a:rPr>
              <a:t>dhéantar</a:t>
            </a:r>
            <a:r>
              <a:rPr lang="en-GB" sz="5400" dirty="0" smtClean="0">
                <a:latin typeface="+mj-lt"/>
              </a:rPr>
              <a:t> ‘</a:t>
            </a:r>
            <a:r>
              <a:rPr lang="en-GB" sz="5400" dirty="0" err="1" smtClean="0">
                <a:latin typeface="+mj-lt"/>
              </a:rPr>
              <a:t>tabhairt</a:t>
            </a:r>
            <a:r>
              <a:rPr lang="en-GB" sz="5400" dirty="0" smtClean="0">
                <a:latin typeface="+mj-lt"/>
              </a:rPr>
              <a:t> </a:t>
            </a:r>
            <a:r>
              <a:rPr lang="en-GB" sz="5400" dirty="0" err="1" smtClean="0">
                <a:latin typeface="+mj-lt"/>
              </a:rPr>
              <a:t>isteach</a:t>
            </a:r>
            <a:r>
              <a:rPr lang="en-GB" sz="5400" dirty="0" smtClean="0">
                <a:latin typeface="+mj-lt"/>
              </a:rPr>
              <a:t> an </a:t>
            </a:r>
            <a:r>
              <a:rPr lang="en-GB" sz="5400" dirty="0" err="1" smtClean="0">
                <a:latin typeface="+mj-lt"/>
              </a:rPr>
              <a:t>Bhéarla</a:t>
            </a:r>
            <a:r>
              <a:rPr lang="en-GB" sz="5400" dirty="0" smtClean="0">
                <a:latin typeface="+mj-lt"/>
              </a:rPr>
              <a:t>’?</a:t>
            </a:r>
            <a:endParaRPr lang="en-GB" sz="5400" dirty="0">
              <a:latin typeface="+mj-lt"/>
            </a:endParaRPr>
          </a:p>
        </p:txBody>
      </p:sp>
    </p:spTree>
    <p:extLst>
      <p:ext uri="{BB962C8B-B14F-4D97-AF65-F5344CB8AC3E}">
        <p14:creationId xmlns:p14="http://schemas.microsoft.com/office/powerpoint/2010/main" val="7199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6400800" cy="5865832"/>
          </a:xfrm>
        </p:spPr>
        <p:txBody>
          <a:bodyPr>
            <a:normAutofit fontScale="92500" lnSpcReduction="20000"/>
          </a:bodyPr>
          <a:lstStyle/>
          <a:p>
            <a:pPr marL="45720" indent="0" algn="ctr">
              <a:buNone/>
              <a:defRPr/>
            </a:pPr>
            <a:r>
              <a:rPr lang="en-GB" sz="5100" dirty="0" err="1" smtClean="0"/>
              <a:t>Fás</a:t>
            </a:r>
            <a:r>
              <a:rPr lang="en-GB" sz="5100" dirty="0" smtClean="0"/>
              <a:t> </a:t>
            </a:r>
            <a:r>
              <a:rPr lang="en-GB" sz="5100" dirty="0" err="1" smtClean="0"/>
              <a:t>agus</a:t>
            </a:r>
            <a:r>
              <a:rPr lang="en-GB" sz="5100" dirty="0" smtClean="0"/>
              <a:t> </a:t>
            </a:r>
            <a:r>
              <a:rPr lang="en-GB" sz="5100" dirty="0" err="1" smtClean="0"/>
              <a:t>forbairt</a:t>
            </a:r>
            <a:r>
              <a:rPr lang="en-GB" sz="5100" dirty="0" smtClean="0"/>
              <a:t> </a:t>
            </a:r>
            <a:r>
              <a:rPr lang="en-GB" sz="5100" dirty="0" err="1" smtClean="0"/>
              <a:t>na</a:t>
            </a:r>
            <a:r>
              <a:rPr lang="en-GB" sz="5100" dirty="0" smtClean="0"/>
              <a:t> </a:t>
            </a:r>
            <a:r>
              <a:rPr lang="en-GB" sz="5100" dirty="0" err="1" smtClean="0"/>
              <a:t>léitheoireachta</a:t>
            </a:r>
            <a:endParaRPr lang="en-GB" sz="2400" dirty="0"/>
          </a:p>
          <a:p>
            <a:pPr>
              <a:defRPr/>
            </a:pPr>
            <a:r>
              <a:rPr lang="en-GB" sz="2400" dirty="0" smtClean="0"/>
              <a:t>Ag </a:t>
            </a:r>
            <a:r>
              <a:rPr lang="en-GB" sz="2400" dirty="0" err="1"/>
              <a:t>dul</a:t>
            </a:r>
            <a:r>
              <a:rPr lang="en-GB" sz="2400" dirty="0"/>
              <a:t> </a:t>
            </a:r>
            <a:r>
              <a:rPr lang="en-GB" sz="2400" dirty="0" err="1"/>
              <a:t>i</a:t>
            </a:r>
            <a:r>
              <a:rPr lang="en-GB" sz="2400" dirty="0"/>
              <a:t> </a:t>
            </a:r>
            <a:r>
              <a:rPr lang="en-GB" sz="2400" dirty="0" err="1"/>
              <a:t>dtaithí</a:t>
            </a:r>
            <a:r>
              <a:rPr lang="en-GB" sz="2400" dirty="0"/>
              <a:t> / Experiential</a:t>
            </a:r>
          </a:p>
          <a:p>
            <a:pPr>
              <a:buNone/>
              <a:defRPr/>
            </a:pPr>
            <a:endParaRPr lang="en-GB" sz="2400" dirty="0"/>
          </a:p>
          <a:p>
            <a:pPr>
              <a:defRPr/>
            </a:pPr>
            <a:r>
              <a:rPr lang="en-GB" sz="2400" dirty="0" err="1"/>
              <a:t>Fadhbfhuascailt</a:t>
            </a:r>
            <a:r>
              <a:rPr lang="en-GB" sz="2400" dirty="0"/>
              <a:t>/ problem solving</a:t>
            </a:r>
          </a:p>
          <a:p>
            <a:pPr>
              <a:buNone/>
              <a:defRPr/>
            </a:pPr>
            <a:endParaRPr lang="en-GB" sz="2400" dirty="0"/>
          </a:p>
          <a:p>
            <a:pPr>
              <a:defRPr/>
            </a:pPr>
            <a:r>
              <a:rPr lang="en-GB" sz="2400" dirty="0" err="1"/>
              <a:t>Eiseamláiriú</a:t>
            </a:r>
            <a:r>
              <a:rPr lang="en-GB" sz="2400" dirty="0"/>
              <a:t>/ modelled</a:t>
            </a:r>
          </a:p>
          <a:p>
            <a:pPr>
              <a:buNone/>
              <a:defRPr/>
            </a:pPr>
            <a:endParaRPr lang="en-GB" sz="2400" dirty="0"/>
          </a:p>
          <a:p>
            <a:pPr>
              <a:defRPr/>
            </a:pPr>
            <a:r>
              <a:rPr lang="en-GB" sz="2400" dirty="0"/>
              <a:t>I </a:t>
            </a:r>
            <a:r>
              <a:rPr lang="en-GB" sz="2400" dirty="0" err="1"/>
              <a:t>gComhpháirt</a:t>
            </a:r>
            <a:r>
              <a:rPr lang="en-GB" sz="2400" dirty="0"/>
              <a:t> / shared</a:t>
            </a:r>
          </a:p>
          <a:p>
            <a:pPr>
              <a:buNone/>
              <a:defRPr/>
            </a:pPr>
            <a:endParaRPr lang="en-GB" sz="2400" dirty="0"/>
          </a:p>
          <a:p>
            <a:pPr>
              <a:defRPr/>
            </a:pPr>
            <a:r>
              <a:rPr lang="en-GB" sz="2400" dirty="0" err="1"/>
              <a:t>Faoi</a:t>
            </a:r>
            <a:r>
              <a:rPr lang="en-GB" sz="2400" dirty="0"/>
              <a:t> </a:t>
            </a:r>
            <a:r>
              <a:rPr lang="en-GB" sz="2400" dirty="0" err="1"/>
              <a:t>threoir</a:t>
            </a:r>
            <a:r>
              <a:rPr lang="en-GB" sz="2400" dirty="0"/>
              <a:t> / guided</a:t>
            </a:r>
          </a:p>
          <a:p>
            <a:pPr>
              <a:buNone/>
              <a:defRPr/>
            </a:pPr>
            <a:endParaRPr lang="en-GB" sz="2400" dirty="0"/>
          </a:p>
          <a:p>
            <a:pPr>
              <a:defRPr/>
            </a:pPr>
            <a:r>
              <a:rPr lang="en-GB" sz="2400" dirty="0" err="1" smtClean="0"/>
              <a:t>Neamhspleách</a:t>
            </a:r>
            <a:r>
              <a:rPr lang="en-GB" sz="2400" dirty="0" smtClean="0"/>
              <a:t>/ independent</a:t>
            </a:r>
          </a:p>
          <a:p>
            <a:pPr marL="45720" indent="0" algn="r">
              <a:buNone/>
              <a:defRPr/>
            </a:pPr>
            <a:r>
              <a:rPr lang="en-GB" sz="2400" dirty="0" smtClean="0"/>
              <a:t>(</a:t>
            </a:r>
            <a:r>
              <a:rPr lang="en-GB" sz="2400" dirty="0" err="1" smtClean="0"/>
              <a:t>M.Kerr</a:t>
            </a:r>
            <a:r>
              <a:rPr lang="en-GB" sz="2400" dirty="0" smtClean="0"/>
              <a:t>, COLIT </a:t>
            </a:r>
            <a:r>
              <a:rPr lang="en-GB" sz="2400" dirty="0" err="1" smtClean="0"/>
              <a:t>Idirbhoird</a:t>
            </a:r>
            <a:r>
              <a:rPr lang="en-GB" sz="2400" dirty="0" smtClean="0"/>
              <a:t>)</a:t>
            </a:r>
          </a:p>
          <a:p>
            <a:pPr>
              <a:defRPr/>
            </a:pPr>
            <a:endParaRPr lang="en-GB" sz="2400" dirty="0"/>
          </a:p>
          <a:p>
            <a:endParaRPr lang="en-GB" dirty="0"/>
          </a:p>
        </p:txBody>
      </p:sp>
      <p:sp>
        <p:nvSpPr>
          <p:cNvPr id="4" name="Down Arrow 3"/>
          <p:cNvSpPr/>
          <p:nvPr/>
        </p:nvSpPr>
        <p:spPr>
          <a:xfrm>
            <a:off x="6444208" y="2276872"/>
            <a:ext cx="1080120" cy="3600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203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1000"/>
                                        <p:tgtEl>
                                          <p:spTgt spid="3">
                                            <p:txEl>
                                              <p:pRg st="11" end="11"/>
                                            </p:txEl>
                                          </p:spTgt>
                                        </p:tgtEl>
                                      </p:cBhvr>
                                    </p:animEffect>
                                    <p:anim calcmode="lin" valueType="num">
                                      <p:cBhvr>
                                        <p:cTn id="4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374</TotalTime>
  <Words>1197</Words>
  <Application>Microsoft Office PowerPoint</Application>
  <PresentationFormat>On-screen Show (4:3)</PresentationFormat>
  <Paragraphs>151</Paragraphs>
  <Slides>37</Slides>
  <Notes>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Slipstream</vt:lpstr>
      <vt:lpstr>Forbairt na Ceannasaiochta sa Bhunscoil Lán Ghaeilge,  2013</vt:lpstr>
      <vt:lpstr>PowerPoint Presentation</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 léitheoireacht faoi threoir…..</vt:lpstr>
      <vt:lpstr>www.publications.parliament.uk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Forbairt na Ceannasaiochta sa Bhunscoil Lán Ghaeilge,  2013</dc:title>
  <dc:creator>kate</dc:creator>
  <cp:lastModifiedBy>kevin</cp:lastModifiedBy>
  <cp:revision>38</cp:revision>
  <dcterms:created xsi:type="dcterms:W3CDTF">2013-10-08T19:08:29Z</dcterms:created>
  <dcterms:modified xsi:type="dcterms:W3CDTF">2013-10-11T15:30:40Z</dcterms:modified>
</cp:coreProperties>
</file>