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12.xml" ContentType="application/vnd.openxmlformats-officedocument.presentationml.slide+xml"/>
  <Override PartName="/ppt/slides/slide2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83" r:id="rId25"/>
    <p:sldId id="279" r:id="rId26"/>
    <p:sldId id="281" r:id="rId27"/>
    <p:sldId id="288" r:id="rId28"/>
    <p:sldId id="282" r:id="rId29"/>
    <p:sldId id="292" r:id="rId30"/>
    <p:sldId id="291" r:id="rId31"/>
    <p:sldId id="286" r:id="rId32"/>
    <p:sldId id="289" r:id="rId33"/>
    <p:sldId id="290" r:id="rId34"/>
  </p:sldIdLst>
  <p:sldSz cx="9144000" cy="6858000" type="screen4x3"/>
  <p:notesSz cx="67691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33276" cy="495300"/>
          </a:xfrm>
          <a:prstGeom prst="rect">
            <a:avLst/>
          </a:prstGeom>
        </p:spPr>
        <p:txBody>
          <a:bodyPr vert="horz" lIns="91998" tIns="45999" rIns="91998" bIns="45999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34258" y="0"/>
            <a:ext cx="2933276" cy="495300"/>
          </a:xfrm>
          <a:prstGeom prst="rect">
            <a:avLst/>
          </a:prstGeom>
        </p:spPr>
        <p:txBody>
          <a:bodyPr vert="horz" lIns="91998" tIns="45999" rIns="91998" bIns="45999" rtlCol="0"/>
          <a:lstStyle>
            <a:lvl1pPr algn="r">
              <a:defRPr sz="1200"/>
            </a:lvl1pPr>
          </a:lstStyle>
          <a:p>
            <a:fld id="{8AD69EE1-EEB5-4237-BBC2-46C43E5AF9C2}" type="datetimeFigureOut">
              <a:rPr lang="en-US" smtClean="0"/>
              <a:pPr/>
              <a:t>11/19/2015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80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98" tIns="45999" rIns="91998" bIns="45999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910" y="4705350"/>
            <a:ext cx="5415280" cy="4457700"/>
          </a:xfrm>
          <a:prstGeom prst="rect">
            <a:avLst/>
          </a:prstGeom>
        </p:spPr>
        <p:txBody>
          <a:bodyPr vert="horz" lIns="91998" tIns="45999" rIns="91998" bIns="4599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08981"/>
            <a:ext cx="2933276" cy="495300"/>
          </a:xfrm>
          <a:prstGeom prst="rect">
            <a:avLst/>
          </a:prstGeom>
        </p:spPr>
        <p:txBody>
          <a:bodyPr vert="horz" lIns="91998" tIns="45999" rIns="91998" bIns="45999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34258" y="9408981"/>
            <a:ext cx="2933276" cy="495300"/>
          </a:xfrm>
          <a:prstGeom prst="rect">
            <a:avLst/>
          </a:prstGeom>
        </p:spPr>
        <p:txBody>
          <a:bodyPr vert="horz" lIns="91998" tIns="45999" rIns="91998" bIns="45999" rtlCol="0" anchor="b"/>
          <a:lstStyle>
            <a:lvl1pPr algn="r">
              <a:defRPr sz="1200"/>
            </a:lvl1pPr>
          </a:lstStyle>
          <a:p>
            <a:fld id="{90B4E57D-E80B-423E-9510-47BA0767C199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21830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4E57D-E80B-423E-9510-47BA0767C199}" type="slidenum">
              <a:rPr lang="en-IE" smtClean="0"/>
              <a:pPr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37642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1520-929F-483B-9E97-B7E1602FF514}" type="datetimeFigureOut">
              <a:rPr lang="en-US" smtClean="0"/>
              <a:pPr/>
              <a:t>11/19/2015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DC05-04C6-4B40-B14B-B85961C447CC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1520-929F-483B-9E97-B7E1602FF514}" type="datetimeFigureOut">
              <a:rPr lang="en-US" smtClean="0"/>
              <a:pPr/>
              <a:t>11/19/2015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DC05-04C6-4B40-B14B-B85961C447CC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1520-929F-483B-9E97-B7E1602FF514}" type="datetimeFigureOut">
              <a:rPr lang="en-US" smtClean="0"/>
              <a:pPr/>
              <a:t>11/19/2015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DC05-04C6-4B40-B14B-B85961C447CC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1520-929F-483B-9E97-B7E1602FF514}" type="datetimeFigureOut">
              <a:rPr lang="en-US" smtClean="0"/>
              <a:pPr/>
              <a:t>11/19/2015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DC05-04C6-4B40-B14B-B85961C447CC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1520-929F-483B-9E97-B7E1602FF514}" type="datetimeFigureOut">
              <a:rPr lang="en-US" smtClean="0"/>
              <a:pPr/>
              <a:t>11/19/2015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DC05-04C6-4B40-B14B-B85961C447CC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1520-929F-483B-9E97-B7E1602FF514}" type="datetimeFigureOut">
              <a:rPr lang="en-US" smtClean="0"/>
              <a:pPr/>
              <a:t>11/19/2015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DC05-04C6-4B40-B14B-B85961C447CC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1520-929F-483B-9E97-B7E1602FF514}" type="datetimeFigureOut">
              <a:rPr lang="en-US" smtClean="0"/>
              <a:pPr/>
              <a:t>11/19/2015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DC05-04C6-4B40-B14B-B85961C447CC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1520-929F-483B-9E97-B7E1602FF514}" type="datetimeFigureOut">
              <a:rPr lang="en-US" smtClean="0"/>
              <a:pPr/>
              <a:t>11/19/2015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DC05-04C6-4B40-B14B-B85961C447CC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1520-929F-483B-9E97-B7E1602FF514}" type="datetimeFigureOut">
              <a:rPr lang="en-US" smtClean="0"/>
              <a:pPr/>
              <a:t>11/19/2015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DC05-04C6-4B40-B14B-B85961C447CC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1520-929F-483B-9E97-B7E1602FF514}" type="datetimeFigureOut">
              <a:rPr lang="en-US" smtClean="0"/>
              <a:pPr/>
              <a:t>11/19/2015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DC05-04C6-4B40-B14B-B85961C447CC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1520-929F-483B-9E97-B7E1602FF514}" type="datetimeFigureOut">
              <a:rPr lang="en-US" smtClean="0"/>
              <a:pPr/>
              <a:t>11/19/2015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DC05-04C6-4B40-B14B-B85961C447CC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C1520-929F-483B-9E97-B7E1602FF514}" type="datetimeFigureOut">
              <a:rPr lang="en-US" smtClean="0"/>
              <a:pPr/>
              <a:t>11/19/2015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7DC05-04C6-4B40-B14B-B85961C447CC}" type="slidenum">
              <a:rPr lang="en-IE" smtClean="0"/>
              <a:pPr/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cation.ie/ga/Preas-agus-Imeachta%C3%AD/Imeachta%C3%AD/Molta%C3%AD-Polasa%C3%AD-Oideachas-Gaeltachta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441834"/>
          </a:xfrm>
        </p:spPr>
        <p:txBody>
          <a:bodyPr>
            <a:noAutofit/>
          </a:bodyPr>
          <a:lstStyle/>
          <a:p>
            <a:r>
              <a:rPr lang="en-IE" sz="2400" dirty="0" smtClean="0"/>
              <a:t>An </a:t>
            </a:r>
            <a:r>
              <a:rPr lang="en-IE" sz="2400" dirty="0" err="1" smtClean="0"/>
              <a:t>Tumoideachas</a:t>
            </a:r>
            <a:r>
              <a:rPr lang="en-IE" sz="2400" dirty="0" smtClean="0"/>
              <a:t/>
            </a:r>
            <a:br>
              <a:rPr lang="en-IE" sz="2400" dirty="0" smtClean="0"/>
            </a:br>
            <a:r>
              <a:rPr lang="en-IE" sz="2400" dirty="0" err="1" smtClean="0"/>
              <a:t>Buanna</a:t>
            </a:r>
            <a:r>
              <a:rPr lang="en-IE" sz="2400" dirty="0" smtClean="0"/>
              <a:t> </a:t>
            </a:r>
            <a:r>
              <a:rPr lang="en-IE" sz="2400" dirty="0" err="1" smtClean="0"/>
              <a:t>agus</a:t>
            </a:r>
            <a:r>
              <a:rPr lang="en-IE" sz="2400" dirty="0" smtClean="0"/>
              <a:t> </a:t>
            </a:r>
            <a:r>
              <a:rPr lang="en-IE" sz="2400" dirty="0" err="1" smtClean="0"/>
              <a:t>Dúshláin</a:t>
            </a:r>
            <a:r>
              <a:rPr lang="en-IE" sz="2400" dirty="0" smtClean="0"/>
              <a:t>:</a:t>
            </a:r>
            <a:br>
              <a:rPr lang="en-IE" sz="2400" dirty="0" smtClean="0"/>
            </a:br>
            <a:r>
              <a:rPr lang="en-IE" sz="2400" dirty="0" err="1" smtClean="0"/>
              <a:t>Forbhreathnú</a:t>
            </a:r>
            <a:r>
              <a:rPr lang="en-IE" sz="2400" dirty="0" smtClean="0"/>
              <a:t> </a:t>
            </a:r>
            <a:r>
              <a:rPr lang="en-IE" sz="2400" dirty="0" err="1" smtClean="0"/>
              <a:t>ar</a:t>
            </a:r>
            <a:r>
              <a:rPr lang="en-IE" sz="2400" dirty="0" smtClean="0"/>
              <a:t> an </a:t>
            </a:r>
            <a:r>
              <a:rPr lang="en-IE" sz="2400" dirty="0" err="1" smtClean="0"/>
              <a:t>Mórphictiúrin</a:t>
            </a:r>
            <a:r>
              <a:rPr lang="en-IE" sz="2400" dirty="0" smtClean="0"/>
              <a:t> 2015</a:t>
            </a:r>
            <a:endParaRPr lang="en-IE" sz="2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E" sz="2400" b="1" dirty="0" err="1" smtClean="0">
                <a:solidFill>
                  <a:schemeClr val="tx1"/>
                </a:solidFill>
              </a:rPr>
              <a:t>Léacht</a:t>
            </a:r>
            <a:r>
              <a:rPr lang="en-IE" sz="2400" b="1" dirty="0" smtClean="0">
                <a:solidFill>
                  <a:schemeClr val="tx1"/>
                </a:solidFill>
              </a:rPr>
              <a:t> </a:t>
            </a:r>
            <a:r>
              <a:rPr lang="en-IE" sz="2400" b="1" dirty="0" err="1" smtClean="0">
                <a:solidFill>
                  <a:schemeClr val="tx1"/>
                </a:solidFill>
              </a:rPr>
              <a:t>na</a:t>
            </a:r>
            <a:r>
              <a:rPr lang="en-IE" sz="2400" b="1" dirty="0" smtClean="0">
                <a:solidFill>
                  <a:schemeClr val="tx1"/>
                </a:solidFill>
              </a:rPr>
              <a:t> </a:t>
            </a:r>
            <a:r>
              <a:rPr lang="en-IE" sz="2400" b="1" dirty="0" err="1" smtClean="0">
                <a:solidFill>
                  <a:schemeClr val="tx1"/>
                </a:solidFill>
              </a:rPr>
              <a:t>Comhdhála</a:t>
            </a:r>
            <a:r>
              <a:rPr lang="en-IE" sz="2400" b="1" dirty="0" smtClean="0">
                <a:solidFill>
                  <a:schemeClr val="tx1"/>
                </a:solidFill>
              </a:rPr>
              <a:t>: </a:t>
            </a:r>
          </a:p>
          <a:p>
            <a:endParaRPr lang="en-IE" sz="2400" b="1" dirty="0">
              <a:solidFill>
                <a:srgbClr val="FF0000"/>
              </a:solidFill>
            </a:endParaRPr>
          </a:p>
          <a:p>
            <a:endParaRPr lang="en-IE" sz="2400" b="1" dirty="0" smtClean="0">
              <a:solidFill>
                <a:srgbClr val="FF0000"/>
              </a:solidFill>
            </a:endParaRPr>
          </a:p>
          <a:p>
            <a:r>
              <a:rPr lang="en-IE" sz="2800" b="1" dirty="0" smtClean="0">
                <a:solidFill>
                  <a:srgbClr val="FF0000"/>
                </a:solidFill>
              </a:rPr>
              <a:t>  An </a:t>
            </a:r>
            <a:r>
              <a:rPr lang="en-IE" sz="2800" b="1" dirty="0" err="1" smtClean="0">
                <a:solidFill>
                  <a:srgbClr val="FF0000"/>
                </a:solidFill>
              </a:rPr>
              <a:t>tOideachas</a:t>
            </a:r>
            <a:r>
              <a:rPr lang="en-IE" sz="2800" b="1" dirty="0" smtClean="0">
                <a:solidFill>
                  <a:srgbClr val="FF0000"/>
                </a:solidFill>
              </a:rPr>
              <a:t>    </a:t>
            </a:r>
          </a:p>
          <a:p>
            <a:r>
              <a:rPr lang="en-IE" sz="2800" b="1" dirty="0" smtClean="0">
                <a:solidFill>
                  <a:srgbClr val="FF0000"/>
                </a:solidFill>
              </a:rPr>
              <a:t>   </a:t>
            </a:r>
            <a:r>
              <a:rPr lang="en-IE" sz="2800" b="1" dirty="0" err="1" smtClean="0">
                <a:solidFill>
                  <a:srgbClr val="FF0000"/>
                </a:solidFill>
              </a:rPr>
              <a:t>Lán-Ghaeilge</a:t>
            </a:r>
            <a:r>
              <a:rPr lang="en-IE" sz="2800" b="1" dirty="0" smtClean="0">
                <a:solidFill>
                  <a:srgbClr val="FF0000"/>
                </a:solidFill>
              </a:rPr>
              <a:t>:    </a:t>
            </a:r>
          </a:p>
          <a:p>
            <a:r>
              <a:rPr lang="en-IE" sz="2800" b="1" dirty="0">
                <a:solidFill>
                  <a:srgbClr val="FF0000"/>
                </a:solidFill>
              </a:rPr>
              <a:t> </a:t>
            </a:r>
            <a:r>
              <a:rPr lang="en-IE" sz="2800" b="1" dirty="0" smtClean="0">
                <a:solidFill>
                  <a:srgbClr val="FF0000"/>
                </a:solidFill>
              </a:rPr>
              <a:t>   </a:t>
            </a:r>
            <a:r>
              <a:rPr lang="en-IE" sz="2800" b="1" dirty="0" err="1" smtClean="0">
                <a:solidFill>
                  <a:srgbClr val="FF0000"/>
                </a:solidFill>
              </a:rPr>
              <a:t>Buanna</a:t>
            </a:r>
            <a:r>
              <a:rPr lang="en-IE" sz="2800" b="1" dirty="0" smtClean="0">
                <a:solidFill>
                  <a:srgbClr val="FF0000"/>
                </a:solidFill>
              </a:rPr>
              <a:t> </a:t>
            </a:r>
            <a:r>
              <a:rPr lang="en-IE" sz="2800" b="1" dirty="0" err="1" smtClean="0">
                <a:solidFill>
                  <a:srgbClr val="FF0000"/>
                </a:solidFill>
              </a:rPr>
              <a:t>agus</a:t>
            </a:r>
            <a:r>
              <a:rPr lang="en-IE" sz="2800" b="1" dirty="0" smtClean="0">
                <a:solidFill>
                  <a:srgbClr val="FF0000"/>
                </a:solidFill>
              </a:rPr>
              <a:t> </a:t>
            </a:r>
            <a:r>
              <a:rPr lang="en-IE" sz="2800" b="1" dirty="0" err="1" smtClean="0">
                <a:solidFill>
                  <a:srgbClr val="FF0000"/>
                </a:solidFill>
              </a:rPr>
              <a:t>Dúshláin</a:t>
            </a:r>
            <a:r>
              <a:rPr lang="en-IE" sz="2800" b="1" dirty="0" smtClean="0">
                <a:solidFill>
                  <a:srgbClr val="FF0000"/>
                </a:solidFill>
              </a:rPr>
              <a:t> </a:t>
            </a:r>
            <a:r>
              <a:rPr lang="en-IE" sz="2800" b="1" dirty="0" err="1" smtClean="0">
                <a:solidFill>
                  <a:srgbClr val="FF0000"/>
                </a:solidFill>
              </a:rPr>
              <a:t>Reatha</a:t>
            </a:r>
            <a:endParaRPr lang="en-IE" sz="2800" b="1" dirty="0" smtClean="0">
              <a:solidFill>
                <a:srgbClr val="FF0000"/>
              </a:solidFill>
            </a:endParaRPr>
          </a:p>
          <a:p>
            <a:pPr algn="ctr"/>
            <a:r>
              <a:rPr lang="en-IE" sz="1800" b="1" i="1" dirty="0" err="1" smtClean="0">
                <a:solidFill>
                  <a:srgbClr val="FF0000"/>
                </a:solidFill>
              </a:rPr>
              <a:t>Forbhreathnú</a:t>
            </a:r>
            <a:r>
              <a:rPr lang="en-IE" sz="1800" b="1" i="1" dirty="0" smtClean="0">
                <a:solidFill>
                  <a:srgbClr val="FF0000"/>
                </a:solidFill>
              </a:rPr>
              <a:t> </a:t>
            </a:r>
            <a:r>
              <a:rPr lang="en-IE" sz="1800" b="1" i="1" dirty="0" err="1" smtClean="0">
                <a:solidFill>
                  <a:srgbClr val="FF0000"/>
                </a:solidFill>
              </a:rPr>
              <a:t>ar</a:t>
            </a:r>
            <a:r>
              <a:rPr lang="en-IE" sz="1800" b="1" i="1" dirty="0" smtClean="0">
                <a:solidFill>
                  <a:srgbClr val="FF0000"/>
                </a:solidFill>
              </a:rPr>
              <a:t> an </a:t>
            </a:r>
            <a:r>
              <a:rPr lang="en-IE" sz="1800" b="1" i="1" dirty="0" err="1" smtClean="0">
                <a:solidFill>
                  <a:srgbClr val="FF0000"/>
                </a:solidFill>
              </a:rPr>
              <a:t>mórphictiúr</a:t>
            </a:r>
            <a:r>
              <a:rPr lang="en-IE" sz="1800" b="1" i="1" dirty="0" smtClean="0">
                <a:solidFill>
                  <a:srgbClr val="FF0000"/>
                </a:solidFill>
              </a:rPr>
              <a:t> in 2015</a:t>
            </a:r>
          </a:p>
          <a:p>
            <a:pPr algn="ctr"/>
            <a:endParaRPr lang="en-IE" sz="1800" b="1" i="1" dirty="0">
              <a:solidFill>
                <a:srgbClr val="FF0000"/>
              </a:solidFill>
            </a:endParaRPr>
          </a:p>
          <a:p>
            <a:pPr algn="ctr"/>
            <a:r>
              <a:rPr lang="en-IE" sz="1800" b="1" i="1" dirty="0" err="1" smtClean="0">
                <a:solidFill>
                  <a:schemeClr val="bg1">
                    <a:lumMod val="50000"/>
                  </a:schemeClr>
                </a:solidFill>
              </a:rPr>
              <a:t>Muiris</a:t>
            </a:r>
            <a:r>
              <a:rPr lang="en-IE" sz="1800" b="1" i="1" dirty="0" smtClean="0">
                <a:solidFill>
                  <a:schemeClr val="bg1">
                    <a:lumMod val="50000"/>
                  </a:schemeClr>
                </a:solidFill>
              </a:rPr>
              <a:t> Ó </a:t>
            </a:r>
            <a:r>
              <a:rPr lang="en-IE" sz="1800" b="1" i="1" dirty="0" err="1" smtClean="0">
                <a:solidFill>
                  <a:schemeClr val="bg1">
                    <a:lumMod val="50000"/>
                  </a:schemeClr>
                </a:solidFill>
              </a:rPr>
              <a:t>Laoire</a:t>
            </a:r>
            <a:endParaRPr lang="en-IE" sz="18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Content Placeholder 7" descr="http://www.gaelscoileanna.ie/files/Postaer-A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1893" y="273050"/>
            <a:ext cx="4138064" cy="585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IE" dirty="0" smtClean="0"/>
              <a:t>An </a:t>
            </a:r>
            <a:r>
              <a:rPr lang="en-IE" dirty="0" err="1" smtClean="0"/>
              <a:t>tOideachas</a:t>
            </a:r>
            <a:r>
              <a:rPr lang="en-IE" dirty="0" smtClean="0"/>
              <a:t> </a:t>
            </a:r>
            <a:r>
              <a:rPr lang="en-IE" dirty="0" err="1" smtClean="0"/>
              <a:t>Dátheangach</a:t>
            </a:r>
            <a:r>
              <a:rPr lang="en-IE" dirty="0" smtClean="0"/>
              <a:t> </a:t>
            </a:r>
            <a:r>
              <a:rPr lang="en-IE" dirty="0" err="1" smtClean="0"/>
              <a:t>Idirthréimhseach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err="1" smtClean="0"/>
              <a:t>Tok</a:t>
            </a:r>
            <a:r>
              <a:rPr lang="en-IE" dirty="0" smtClean="0"/>
              <a:t> </a:t>
            </a:r>
            <a:r>
              <a:rPr lang="en-IE" dirty="0" err="1" smtClean="0"/>
              <a:t>Pisin</a:t>
            </a:r>
            <a:endParaRPr lang="en-IE" dirty="0"/>
          </a:p>
        </p:txBody>
      </p:sp>
      <p:pic>
        <p:nvPicPr>
          <p:cNvPr id="2050" name="Picture 2" descr="http://alldonemonkey.com/wp-content/uploads/2013/06/IMG_6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19560"/>
            <a:ext cx="8072494" cy="48098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IE" dirty="0" err="1" smtClean="0"/>
              <a:t>Scoileanna</a:t>
            </a:r>
            <a:r>
              <a:rPr lang="en-IE" dirty="0" smtClean="0"/>
              <a:t> </a:t>
            </a:r>
            <a:r>
              <a:rPr lang="en-IE" dirty="0" err="1" smtClean="0"/>
              <a:t>Dátheangacha</a:t>
            </a:r>
            <a:endParaRPr lang="en-IE" dirty="0"/>
          </a:p>
        </p:txBody>
      </p:sp>
      <p:pic>
        <p:nvPicPr>
          <p:cNvPr id="4" name="Content Placeholder 3" descr="Image result for bilingual schools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556528">
            <a:off x="857224" y="2000240"/>
            <a:ext cx="2733685" cy="185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http://hayatschool.com/kuwait/images/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23988">
            <a:off x="3500430" y="3000372"/>
            <a:ext cx="3238500" cy="2124075"/>
          </a:xfrm>
          <a:prstGeom prst="rect">
            <a:avLst/>
          </a:prstGeom>
          <a:noFill/>
        </p:spPr>
      </p:pic>
      <p:pic>
        <p:nvPicPr>
          <p:cNvPr id="23556" name="Picture 4" descr="http://www.ibs.nsw.edu.au/i/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5715016"/>
            <a:ext cx="2181225" cy="790576"/>
          </a:xfrm>
          <a:prstGeom prst="rect">
            <a:avLst/>
          </a:prstGeom>
          <a:noFill/>
        </p:spPr>
      </p:pic>
      <p:pic>
        <p:nvPicPr>
          <p:cNvPr id="23560" name="Picture 8" descr="https://upload.wikimedia.org/wikipedia/en/thumb/2/2f/European_School_logo.png/250px-European_School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82642">
            <a:off x="6000760" y="2071678"/>
            <a:ext cx="2381250" cy="847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Tumoideachas</a:t>
            </a:r>
            <a:endParaRPr lang="en-IE" dirty="0"/>
          </a:p>
        </p:txBody>
      </p:sp>
      <p:pic>
        <p:nvPicPr>
          <p:cNvPr id="4" name="Content Placeholder 3" descr="http://www.nofas-uk.org/OnlineCourse/MODULE02/inc_conditions_caused_prenatal_alcohol_exposure13.php_files/umbrella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714488"/>
            <a:ext cx="392909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86116" y="1857364"/>
            <a:ext cx="1928826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E" dirty="0" smtClean="0"/>
              <a:t>Baker </a:t>
            </a:r>
            <a:r>
              <a:rPr lang="en-IE" dirty="0" err="1" smtClean="0"/>
              <a:t>agus</a:t>
            </a:r>
            <a:r>
              <a:rPr lang="en-IE" dirty="0" smtClean="0"/>
              <a:t> </a:t>
            </a:r>
            <a:r>
              <a:rPr lang="en-IE" dirty="0" err="1" smtClean="0"/>
              <a:t>Prys</a:t>
            </a:r>
            <a:r>
              <a:rPr lang="en-IE" dirty="0" smtClean="0"/>
              <a:t>-Jones </a:t>
            </a:r>
            <a:endParaRPr lang="en-IE" dirty="0" smtClean="0"/>
          </a:p>
          <a:p>
            <a:r>
              <a:rPr lang="en-IE" dirty="0" err="1" smtClean="0"/>
              <a:t>Scáth-théarma</a:t>
            </a:r>
            <a:r>
              <a:rPr lang="en-IE" dirty="0" smtClean="0"/>
              <a:t>= </a:t>
            </a:r>
            <a:r>
              <a:rPr lang="en-IE" dirty="0" err="1" smtClean="0"/>
              <a:t>tumoideachas</a:t>
            </a:r>
            <a:endParaRPr lang="en-IE" sz="1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928926" y="3857628"/>
            <a:ext cx="71438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E" dirty="0" smtClean="0"/>
              <a:t>Lag</a:t>
            </a: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4643438" y="3643314"/>
            <a:ext cx="71438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E" dirty="0" err="1" smtClean="0"/>
              <a:t>Tréan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5072066" y="3071810"/>
            <a:ext cx="85725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E" dirty="0" err="1" smtClean="0"/>
              <a:t>Eile</a:t>
            </a:r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 </a:t>
            </a:r>
            <a:r>
              <a:rPr lang="en-IE" dirty="0" err="1" smtClean="0"/>
              <a:t>buanna</a:t>
            </a:r>
            <a:r>
              <a:rPr lang="en-IE" dirty="0" smtClean="0"/>
              <a:t> </a:t>
            </a:r>
            <a:r>
              <a:rPr lang="en-IE" dirty="0" err="1" smtClean="0"/>
              <a:t>arís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pPr lvl="1"/>
            <a:endParaRPr lang="en-IE" dirty="0"/>
          </a:p>
          <a:p>
            <a:endParaRPr lang="en-IE" dirty="0"/>
          </a:p>
        </p:txBody>
      </p:sp>
      <p:pic>
        <p:nvPicPr>
          <p:cNvPr id="4" name="Content Placeholder 7" descr="http://www.gaelscoileanna.ie/files/Postaer-A3.jpg"/>
          <p:cNvPicPr>
            <a:picLocks/>
          </p:cNvPicPr>
          <p:nvPr/>
        </p:nvPicPr>
        <p:blipFill>
          <a:blip r:embed="rId2" cstate="print"/>
          <a:srcRect r="1064" b="46753"/>
          <a:stretch>
            <a:fillRect/>
          </a:stretch>
        </p:blipFill>
        <p:spPr bwMode="auto">
          <a:xfrm>
            <a:off x="1285852" y="214290"/>
            <a:ext cx="664373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21030096">
            <a:off x="4545472" y="3615971"/>
            <a:ext cx="4143404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E" dirty="0" err="1" smtClean="0">
                <a:latin typeface="Segoe Print" pitchFamily="2" charset="0"/>
              </a:rPr>
              <a:t>Forbairtí</a:t>
            </a:r>
            <a:r>
              <a:rPr lang="en-IE" dirty="0" smtClean="0">
                <a:latin typeface="Segoe Print" pitchFamily="2" charset="0"/>
              </a:rPr>
              <a:t> </a:t>
            </a:r>
          </a:p>
          <a:p>
            <a:endParaRPr lang="en-IE" dirty="0" smtClean="0">
              <a:latin typeface="Segoe Print" pitchFamily="2" charset="0"/>
            </a:endParaRPr>
          </a:p>
          <a:p>
            <a:r>
              <a:rPr lang="en-IE" dirty="0" err="1" smtClean="0">
                <a:latin typeface="Segoe Print" pitchFamily="2" charset="0"/>
              </a:rPr>
              <a:t>Dearcthaí</a:t>
            </a:r>
            <a:endParaRPr lang="en-IE" dirty="0" smtClean="0">
              <a:latin typeface="Segoe Print" pitchFamily="2" charset="0"/>
            </a:endParaRPr>
          </a:p>
          <a:p>
            <a:endParaRPr lang="en-IE" dirty="0" smtClean="0">
              <a:latin typeface="Segoe Print" pitchFamily="2" charset="0"/>
            </a:endParaRPr>
          </a:p>
          <a:p>
            <a:r>
              <a:rPr lang="en-IE" dirty="0" err="1" smtClean="0">
                <a:latin typeface="Segoe Print" pitchFamily="2" charset="0"/>
              </a:rPr>
              <a:t>Cumais</a:t>
            </a:r>
            <a:endParaRPr lang="en-IE" dirty="0" smtClean="0">
              <a:latin typeface="Segoe Print" pitchFamily="2" charset="0"/>
            </a:endParaRPr>
          </a:p>
          <a:p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 rot="20999922">
            <a:off x="1071538" y="4786322"/>
            <a:ext cx="292895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E" sz="2400" dirty="0" err="1" smtClean="0"/>
              <a:t>Buntáistí</a:t>
            </a:r>
            <a:endParaRPr lang="en-IE" sz="2400" dirty="0"/>
          </a:p>
        </p:txBody>
      </p:sp>
      <p:sp>
        <p:nvSpPr>
          <p:cNvPr id="8" name="Right Arrow 7"/>
          <p:cNvSpPr/>
          <p:nvPr/>
        </p:nvSpPr>
        <p:spPr>
          <a:xfrm rot="20905967">
            <a:off x="4000496" y="4572008"/>
            <a:ext cx="571504" cy="28575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7543824" cy="84615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IE" dirty="0" err="1" smtClean="0"/>
              <a:t>Oideachas</a:t>
            </a:r>
            <a:r>
              <a:rPr lang="en-IE" dirty="0" smtClean="0"/>
              <a:t> </a:t>
            </a:r>
            <a:r>
              <a:rPr lang="en-IE" dirty="0" err="1" smtClean="0"/>
              <a:t>Dátheangach</a:t>
            </a:r>
            <a:endParaRPr lang="en-IE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8043760"/>
              </p:ext>
            </p:extLst>
          </p:nvPr>
        </p:nvGraphicFramePr>
        <p:xfrm>
          <a:off x="428596" y="1157287"/>
          <a:ext cx="8229600" cy="5360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1085442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err="1" smtClean="0"/>
                        <a:t>Oideachas</a:t>
                      </a:r>
                      <a:r>
                        <a:rPr lang="en-IE" sz="2400" dirty="0" smtClean="0"/>
                        <a:t> </a:t>
                      </a:r>
                      <a:r>
                        <a:rPr lang="en-IE" sz="2400" dirty="0" err="1" smtClean="0"/>
                        <a:t>Dátheangach</a:t>
                      </a:r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dirty="0" err="1" smtClean="0"/>
                        <a:t>Oideachas</a:t>
                      </a:r>
                      <a:r>
                        <a:rPr lang="en-IE" sz="2400" dirty="0" smtClean="0"/>
                        <a:t> T2</a:t>
                      </a:r>
                      <a:endParaRPr lang="en-IE" sz="2400" dirty="0"/>
                    </a:p>
                  </a:txBody>
                  <a:tcPr/>
                </a:tc>
              </a:tr>
              <a:tr h="1085442">
                <a:tc>
                  <a:txBody>
                    <a:bodyPr/>
                    <a:lstStyle/>
                    <a:p>
                      <a:r>
                        <a:rPr lang="en-IE" sz="2000" dirty="0" err="1" smtClean="0">
                          <a:solidFill>
                            <a:schemeClr val="tx1"/>
                          </a:solidFill>
                        </a:rPr>
                        <a:t>Cuspóir</a:t>
                      </a:r>
                      <a:r>
                        <a:rPr lang="en-IE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IE" sz="2000" dirty="0" err="1" smtClean="0">
                          <a:solidFill>
                            <a:schemeClr val="tx1"/>
                          </a:solidFill>
                        </a:rPr>
                        <a:t>Uileghábhalach</a:t>
                      </a:r>
                      <a:endParaRPr lang="en-IE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000" dirty="0" err="1" smtClean="0">
                          <a:solidFill>
                            <a:schemeClr val="tx1"/>
                          </a:solidFill>
                        </a:rPr>
                        <a:t>Oideachas</a:t>
                      </a:r>
                      <a:r>
                        <a:rPr lang="en-IE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IE" sz="2000" dirty="0" err="1" smtClean="0">
                          <a:solidFill>
                            <a:schemeClr val="tx1"/>
                          </a:solidFill>
                        </a:rPr>
                        <a:t>fónta</a:t>
                      </a:r>
                      <a:endParaRPr lang="en-IE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000" dirty="0" smtClean="0">
                          <a:solidFill>
                            <a:schemeClr val="tx1"/>
                          </a:solidFill>
                        </a:rPr>
                        <a:t>Cur le </a:t>
                      </a:r>
                      <a:r>
                        <a:rPr lang="en-IE" sz="2000" dirty="0" err="1" smtClean="0">
                          <a:solidFill>
                            <a:schemeClr val="tx1"/>
                          </a:solidFill>
                        </a:rPr>
                        <a:t>cumas</a:t>
                      </a:r>
                      <a:r>
                        <a:rPr lang="en-IE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IE" sz="2000" dirty="0" err="1" smtClean="0">
                          <a:solidFill>
                            <a:schemeClr val="tx1"/>
                          </a:solidFill>
                        </a:rPr>
                        <a:t>teanga</a:t>
                      </a:r>
                      <a:endParaRPr lang="en-IE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464272">
                <a:tc>
                  <a:txBody>
                    <a:bodyPr/>
                    <a:lstStyle/>
                    <a:p>
                      <a:r>
                        <a:rPr lang="en-IE" sz="1800" dirty="0" err="1" smtClean="0"/>
                        <a:t>Cuspóir</a:t>
                      </a:r>
                      <a:r>
                        <a:rPr lang="en-IE" sz="1800" dirty="0" smtClean="0"/>
                        <a:t> </a:t>
                      </a:r>
                      <a:r>
                        <a:rPr lang="en-IE" sz="1800" dirty="0" err="1" smtClean="0"/>
                        <a:t>Acadúil</a:t>
                      </a:r>
                      <a:endParaRPr lang="en-I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800" dirty="0" err="1" smtClean="0"/>
                        <a:t>Oideachas</a:t>
                      </a:r>
                      <a:r>
                        <a:rPr lang="en-IE" sz="1800" baseline="0" dirty="0" smtClean="0"/>
                        <a:t> </a:t>
                      </a:r>
                      <a:r>
                        <a:rPr lang="en-IE" sz="1800" baseline="0" dirty="0" err="1" smtClean="0"/>
                        <a:t>Dátheangach</a:t>
                      </a:r>
                      <a:endParaRPr lang="en-IE" sz="1800" baseline="0" dirty="0" smtClean="0"/>
                    </a:p>
                    <a:p>
                      <a:r>
                        <a:rPr lang="en-IE" sz="1800" baseline="0" dirty="0" err="1" smtClean="0"/>
                        <a:t>Oscailteacht</a:t>
                      </a:r>
                      <a:r>
                        <a:rPr lang="en-IE" sz="1800" baseline="0" dirty="0" smtClean="0"/>
                        <a:t> do </a:t>
                      </a:r>
                      <a:r>
                        <a:rPr lang="en-IE" sz="1800" baseline="0" dirty="0" err="1" smtClean="0"/>
                        <a:t>chultúir</a:t>
                      </a:r>
                      <a:r>
                        <a:rPr lang="en-IE" sz="1800" baseline="0" dirty="0" smtClean="0"/>
                        <a:t> </a:t>
                      </a:r>
                      <a:r>
                        <a:rPr lang="en-IE" sz="1800" baseline="0" dirty="0" err="1" smtClean="0"/>
                        <a:t>eile</a:t>
                      </a:r>
                      <a:endParaRPr lang="en-I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800" dirty="0" smtClean="0"/>
                        <a:t>Cur le </a:t>
                      </a:r>
                      <a:r>
                        <a:rPr lang="en-IE" sz="1800" dirty="0" err="1" smtClean="0"/>
                        <a:t>cumas</a:t>
                      </a:r>
                      <a:r>
                        <a:rPr lang="en-IE" sz="1800" dirty="0" smtClean="0"/>
                        <a:t> </a:t>
                      </a:r>
                      <a:r>
                        <a:rPr lang="en-IE" sz="1800" dirty="0" err="1" smtClean="0"/>
                        <a:t>sa</a:t>
                      </a:r>
                      <a:r>
                        <a:rPr lang="en-IE" sz="1800" dirty="0" smtClean="0"/>
                        <a:t> </a:t>
                      </a:r>
                      <a:r>
                        <a:rPr lang="en-IE" sz="1800" dirty="0" err="1" smtClean="0"/>
                        <a:t>teanga</a:t>
                      </a:r>
                      <a:endParaRPr lang="en-IE" sz="1800" dirty="0" smtClean="0"/>
                    </a:p>
                    <a:p>
                      <a:endParaRPr lang="en-IE" sz="1800" dirty="0" smtClean="0"/>
                    </a:p>
                    <a:p>
                      <a:r>
                        <a:rPr lang="en-IE" sz="1800" dirty="0" err="1" smtClean="0"/>
                        <a:t>Eolas</a:t>
                      </a:r>
                      <a:r>
                        <a:rPr lang="en-IE" sz="1800" dirty="0" smtClean="0"/>
                        <a:t> a </a:t>
                      </a:r>
                      <a:r>
                        <a:rPr lang="en-IE" sz="1800" dirty="0" err="1" smtClean="0"/>
                        <a:t>chur</a:t>
                      </a:r>
                      <a:r>
                        <a:rPr lang="en-IE" sz="1800" dirty="0" smtClean="0"/>
                        <a:t> </a:t>
                      </a:r>
                      <a:r>
                        <a:rPr lang="en-IE" sz="1800" dirty="0" err="1" smtClean="0"/>
                        <a:t>ar</a:t>
                      </a:r>
                      <a:r>
                        <a:rPr lang="en-IE" sz="1800" dirty="0" smtClean="0"/>
                        <a:t> </a:t>
                      </a:r>
                      <a:r>
                        <a:rPr lang="en-IE" sz="1800" dirty="0" err="1" smtClean="0"/>
                        <a:t>chultúr</a:t>
                      </a:r>
                      <a:r>
                        <a:rPr lang="en-IE" sz="1800" dirty="0" smtClean="0"/>
                        <a:t> T2</a:t>
                      </a:r>
                      <a:endParaRPr lang="en-IE" sz="1800" dirty="0"/>
                    </a:p>
                  </a:txBody>
                  <a:tcPr/>
                </a:tc>
              </a:tr>
              <a:tr h="1085442">
                <a:tc>
                  <a:txBody>
                    <a:bodyPr/>
                    <a:lstStyle/>
                    <a:p>
                      <a:r>
                        <a:rPr lang="en-IE" dirty="0" err="1" smtClean="0"/>
                        <a:t>Úsáid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An </a:t>
                      </a:r>
                      <a:r>
                        <a:rPr lang="en-IE" dirty="0" err="1" smtClean="0"/>
                        <a:t>teanga</a:t>
                      </a:r>
                      <a:r>
                        <a:rPr lang="en-IE" dirty="0" smtClean="0"/>
                        <a:t> á </a:t>
                      </a:r>
                      <a:r>
                        <a:rPr lang="en-IE" dirty="0" err="1" smtClean="0"/>
                        <a:t>húsáid</a:t>
                      </a:r>
                      <a:r>
                        <a:rPr lang="en-IE" dirty="0" smtClean="0"/>
                        <a:t> mar </a:t>
                      </a:r>
                      <a:r>
                        <a:rPr lang="en-IE" dirty="0" err="1" smtClean="0"/>
                        <a:t>mheán</a:t>
                      </a:r>
                      <a:r>
                        <a:rPr lang="en-IE" dirty="0" smtClean="0"/>
                        <a:t> </a:t>
                      </a:r>
                      <a:r>
                        <a:rPr lang="en-IE" dirty="0" err="1" smtClean="0"/>
                        <a:t>teagaisc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An </a:t>
                      </a:r>
                      <a:r>
                        <a:rPr lang="en-IE" dirty="0" err="1" smtClean="0"/>
                        <a:t>teanga</a:t>
                      </a:r>
                      <a:r>
                        <a:rPr lang="en-IE" dirty="0" smtClean="0"/>
                        <a:t> á </a:t>
                      </a:r>
                      <a:r>
                        <a:rPr lang="en-IE" dirty="0" err="1" smtClean="0"/>
                        <a:t>múineadh</a:t>
                      </a:r>
                      <a:r>
                        <a:rPr lang="en-IE" dirty="0" smtClean="0"/>
                        <a:t> mar </a:t>
                      </a:r>
                      <a:r>
                        <a:rPr lang="en-IE" dirty="0" err="1" smtClean="0"/>
                        <a:t>ábhar</a:t>
                      </a:r>
                      <a:endParaRPr lang="en-IE" dirty="0"/>
                    </a:p>
                  </a:txBody>
                  <a:tcPr/>
                </a:tc>
              </a:tr>
              <a:tr h="408634">
                <a:tc>
                  <a:txBody>
                    <a:bodyPr/>
                    <a:lstStyle/>
                    <a:p>
                      <a:r>
                        <a:rPr lang="en-IE" dirty="0" err="1" smtClean="0"/>
                        <a:t>Béim</a:t>
                      </a:r>
                      <a:r>
                        <a:rPr lang="en-IE" dirty="0" smtClean="0"/>
                        <a:t> </a:t>
                      </a:r>
                      <a:r>
                        <a:rPr lang="en-IE" dirty="0" err="1" smtClean="0"/>
                        <a:t>oideolaíoch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err="1" smtClean="0"/>
                        <a:t>Comhtháthú</a:t>
                      </a:r>
                      <a:r>
                        <a:rPr lang="en-IE" dirty="0" smtClean="0"/>
                        <a:t> </a:t>
                      </a:r>
                      <a:r>
                        <a:rPr lang="en-IE" dirty="0" err="1" smtClean="0"/>
                        <a:t>teanga</a:t>
                      </a:r>
                      <a:r>
                        <a:rPr lang="en-IE" dirty="0" smtClean="0"/>
                        <a:t> + </a:t>
                      </a:r>
                      <a:r>
                        <a:rPr lang="en-IE" dirty="0" err="1" smtClean="0"/>
                        <a:t>ábhar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err="1" smtClean="0"/>
                        <a:t>Múineadh</a:t>
                      </a:r>
                      <a:r>
                        <a:rPr lang="en-IE" dirty="0" smtClean="0"/>
                        <a:t> </a:t>
                      </a:r>
                      <a:r>
                        <a:rPr lang="en-IE" dirty="0" err="1" smtClean="0"/>
                        <a:t>follasach</a:t>
                      </a:r>
                      <a:r>
                        <a:rPr lang="en-IE" baseline="0" dirty="0" smtClean="0"/>
                        <a:t> </a:t>
                      </a:r>
                      <a:r>
                        <a:rPr lang="en-IE" baseline="0" dirty="0" err="1" smtClean="0"/>
                        <a:t>na</a:t>
                      </a:r>
                      <a:r>
                        <a:rPr lang="en-IE" baseline="0" dirty="0" smtClean="0"/>
                        <a:t> </a:t>
                      </a:r>
                      <a:r>
                        <a:rPr lang="en-IE" baseline="0" dirty="0" err="1" smtClean="0"/>
                        <a:t>teanga</a:t>
                      </a:r>
                      <a:r>
                        <a:rPr lang="en-IE" baseline="0" dirty="0" smtClean="0"/>
                        <a:t> </a:t>
                      </a:r>
                      <a:r>
                        <a:rPr lang="en-IE" baseline="0" dirty="0" err="1" smtClean="0"/>
                        <a:t>amháin</a:t>
                      </a:r>
                      <a:endParaRPr lang="en-IE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IE" dirty="0" smtClean="0"/>
              <a:t>Baker: </a:t>
            </a:r>
            <a:r>
              <a:rPr lang="en-IE" i="1" dirty="0" err="1" smtClean="0"/>
              <a:t>Meafar</a:t>
            </a:r>
            <a:r>
              <a:rPr lang="en-IE" i="1" dirty="0" smtClean="0"/>
              <a:t> an </a:t>
            </a:r>
            <a:r>
              <a:rPr lang="en-IE" i="1" dirty="0" err="1" smtClean="0"/>
              <a:t>rothair</a:t>
            </a:r>
            <a:endParaRPr lang="en-IE" i="1" dirty="0"/>
          </a:p>
        </p:txBody>
      </p:sp>
      <p:sp>
        <p:nvSpPr>
          <p:cNvPr id="4" name="Cross 3"/>
          <p:cNvSpPr/>
          <p:nvPr/>
        </p:nvSpPr>
        <p:spPr>
          <a:xfrm>
            <a:off x="3786182" y="3286124"/>
            <a:ext cx="1214446" cy="1357322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4578" name="Picture 2" descr="C:\Users\Muiris1\AppData\Local\Microsoft\Windows\Temporary Internet Files\Content.IE5\QQS9LN3Z\large-man-bicycle-bike-flat-tire-33.3-15618[1]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9242" y="642918"/>
            <a:ext cx="2294758" cy="2000264"/>
          </a:xfrm>
          <a:prstGeom prst="rect">
            <a:avLst/>
          </a:prstGeom>
          <a:noFill/>
        </p:spPr>
      </p:pic>
      <p:pic>
        <p:nvPicPr>
          <p:cNvPr id="24580" name="Picture 4" descr="C:\Users\Muiris1\AppData\Local\Microsoft\Windows\Temporary Internet Files\Content.IE5\9UPT1MXI\220px-Laufrad-campa-vento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3214686"/>
            <a:ext cx="2011680" cy="2011680"/>
          </a:xfrm>
          <a:prstGeom prst="rect">
            <a:avLst/>
          </a:prstGeom>
          <a:noFill/>
        </p:spPr>
      </p:pic>
      <p:pic>
        <p:nvPicPr>
          <p:cNvPr id="9" name="Picture 4" descr="C:\Users\Muiris1\AppData\Local\Microsoft\Windows\Temporary Internet Files\Content.IE5\9UPT1MXI\220px-Laufrad-campa-vento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286124"/>
            <a:ext cx="2011680" cy="201168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714480" y="3714752"/>
            <a:ext cx="1000132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E" sz="4000" b="1" dirty="0" smtClean="0"/>
              <a:t>T1</a:t>
            </a:r>
            <a:endParaRPr lang="en-IE" sz="4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00760" y="3929066"/>
            <a:ext cx="1000132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E" sz="4000" b="1" dirty="0" smtClean="0"/>
              <a:t>T2</a:t>
            </a:r>
            <a:endParaRPr lang="en-IE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IE" dirty="0" err="1" smtClean="0"/>
              <a:t>Oideachas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r>
              <a:rPr lang="en-IE" dirty="0" err="1" smtClean="0"/>
              <a:t>i</a:t>
            </a:r>
            <a:endParaRPr lang="en-IE" dirty="0"/>
          </a:p>
        </p:txBody>
      </p:sp>
      <p:sp>
        <p:nvSpPr>
          <p:cNvPr id="4" name="Cloud Callout 3"/>
          <p:cNvSpPr/>
          <p:nvPr/>
        </p:nvSpPr>
        <p:spPr>
          <a:xfrm>
            <a:off x="500034" y="1428736"/>
            <a:ext cx="8358246" cy="507209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/>
          <p:cNvSpPr txBox="1"/>
          <p:nvPr/>
        </p:nvSpPr>
        <p:spPr>
          <a:xfrm rot="538379">
            <a:off x="2000232" y="2764034"/>
            <a:ext cx="6858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i="1" dirty="0" err="1" smtClean="0">
                <a:solidFill>
                  <a:schemeClr val="bg1"/>
                </a:solidFill>
              </a:rPr>
              <a:t>Bímis</a:t>
            </a:r>
            <a:r>
              <a:rPr lang="en-IE" sz="4000" i="1" dirty="0" smtClean="0">
                <a:solidFill>
                  <a:schemeClr val="bg1"/>
                </a:solidFill>
              </a:rPr>
              <a:t> </a:t>
            </a:r>
            <a:r>
              <a:rPr lang="en-IE" sz="4000" i="1" dirty="0" err="1" smtClean="0">
                <a:solidFill>
                  <a:schemeClr val="bg1"/>
                </a:solidFill>
              </a:rPr>
              <a:t>dearfach</a:t>
            </a:r>
            <a:r>
              <a:rPr lang="en-IE" sz="4000" i="1" dirty="0" smtClean="0">
                <a:solidFill>
                  <a:schemeClr val="bg1"/>
                </a:solidFill>
              </a:rPr>
              <a:t> ach… </a:t>
            </a:r>
            <a:r>
              <a:rPr lang="en-IE" sz="4000" i="1" u="sng" dirty="0" err="1" smtClean="0">
                <a:solidFill>
                  <a:schemeClr val="bg1"/>
                </a:solidFill>
              </a:rPr>
              <a:t>ná</a:t>
            </a:r>
            <a:r>
              <a:rPr lang="en-IE" sz="4000" i="1" u="sng" dirty="0" smtClean="0">
                <a:solidFill>
                  <a:schemeClr val="bg1"/>
                </a:solidFill>
              </a:rPr>
              <a:t> </a:t>
            </a:r>
            <a:r>
              <a:rPr lang="en-IE" sz="4000" i="1" u="sng" dirty="0" err="1" smtClean="0">
                <a:solidFill>
                  <a:schemeClr val="bg1"/>
                </a:solidFill>
              </a:rPr>
              <a:t>bímis</a:t>
            </a:r>
            <a:r>
              <a:rPr lang="en-IE" sz="4000" i="1" u="sng" dirty="0" smtClean="0">
                <a:solidFill>
                  <a:schemeClr val="bg1"/>
                </a:solidFill>
              </a:rPr>
              <a:t> </a:t>
            </a:r>
            <a:r>
              <a:rPr lang="en-IE" sz="4000" i="1" u="sng" dirty="0" err="1" smtClean="0">
                <a:solidFill>
                  <a:schemeClr val="bg1"/>
                </a:solidFill>
              </a:rPr>
              <a:t>dall</a:t>
            </a:r>
            <a:r>
              <a:rPr lang="en-IE" sz="4000" i="1" u="sng" dirty="0" smtClean="0">
                <a:solidFill>
                  <a:schemeClr val="bg1"/>
                </a:solidFill>
              </a:rPr>
              <a:t>!</a:t>
            </a:r>
            <a:endParaRPr lang="en-IE" sz="4000" i="1" u="sng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Muiris1\AppData\Local\Microsoft\Windows\Temporary Internet Files\Content.IE5\QQS9LN3Z\intermol_H2[1].png"/>
          <p:cNvPicPr>
            <a:picLocks noChangeAspect="1" noChangeArrowheads="1"/>
          </p:cNvPicPr>
          <p:nvPr/>
        </p:nvPicPr>
        <p:blipFill>
          <a:blip r:embed="rId2" cstate="print"/>
          <a:srcRect r="7142" b="41696"/>
          <a:stretch>
            <a:fillRect/>
          </a:stretch>
        </p:blipFill>
        <p:spPr bwMode="auto">
          <a:xfrm>
            <a:off x="4214810" y="1643050"/>
            <a:ext cx="1857388" cy="78581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357686" y="1785926"/>
            <a:ext cx="541921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E" b="1" dirty="0" err="1" smtClean="0"/>
              <a:t>Ga</a:t>
            </a:r>
            <a:endParaRPr lang="en-IE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429256" y="1785926"/>
            <a:ext cx="541921" cy="3385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E" sz="1600" b="1" dirty="0" err="1" smtClean="0"/>
              <a:t>Oid</a:t>
            </a:r>
            <a:endParaRPr lang="en-IE" sz="1600" b="1" dirty="0"/>
          </a:p>
        </p:txBody>
      </p:sp>
      <p:sp>
        <p:nvSpPr>
          <p:cNvPr id="16386" name="AutoShape 2" descr="Image result for myop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6388" name="AutoShape 4" descr="Image result for myop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1" name="Picture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05244">
            <a:off x="2000232" y="4071942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14209" t="15510" r="15629" b="4689"/>
          <a:stretch>
            <a:fillRect/>
          </a:stretch>
        </p:blipFill>
        <p:spPr bwMode="auto">
          <a:xfrm>
            <a:off x="214282" y="0"/>
            <a:ext cx="2824486" cy="2268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 t="14623" r="2282" b="7090"/>
          <a:stretch>
            <a:fillRect/>
          </a:stretch>
        </p:blipFill>
        <p:spPr bwMode="auto">
          <a:xfrm>
            <a:off x="3000364" y="285728"/>
            <a:ext cx="56007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 cstate="print"/>
          <a:srcRect l="499" t="14919" r="16293" b="3807"/>
          <a:stretch>
            <a:fillRect/>
          </a:stretch>
        </p:blipFill>
        <p:spPr bwMode="auto">
          <a:xfrm>
            <a:off x="500034" y="3000372"/>
            <a:ext cx="4052883" cy="233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 cstate="print"/>
          <a:srcRect l="13177" t="19531" r="16544" b="6250"/>
          <a:stretch>
            <a:fillRect/>
          </a:stretch>
        </p:blipFill>
        <p:spPr bwMode="auto">
          <a:xfrm>
            <a:off x="4286248" y="3500439"/>
            <a:ext cx="397046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 l="10432" t="18554" r="16544" b="6250"/>
          <a:stretch>
            <a:fillRect/>
          </a:stretch>
        </p:blipFill>
        <p:spPr bwMode="auto">
          <a:xfrm>
            <a:off x="259713" y="357166"/>
            <a:ext cx="8760935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13177" t="24414" r="15446" b="12109"/>
          <a:stretch>
            <a:fillRect/>
          </a:stretch>
        </p:blipFill>
        <p:spPr bwMode="auto">
          <a:xfrm>
            <a:off x="214282" y="214290"/>
            <a:ext cx="471490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0714" t="16022" r="14286" b="56451"/>
          <a:stretch>
            <a:fillRect/>
          </a:stretch>
        </p:blipFill>
        <p:spPr bwMode="auto">
          <a:xfrm rot="20682550">
            <a:off x="257077" y="3077313"/>
            <a:ext cx="450059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 l="49451" t="22656" r="14861" b="8984"/>
          <a:stretch>
            <a:fillRect/>
          </a:stretch>
        </p:blipFill>
        <p:spPr bwMode="auto">
          <a:xfrm>
            <a:off x="4500562" y="0"/>
            <a:ext cx="4643438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 cstate="print"/>
          <a:srcRect l="16508" t="21679" r="35176" b="27539"/>
          <a:stretch>
            <a:fillRect/>
          </a:stretch>
        </p:blipFill>
        <p:spPr bwMode="auto">
          <a:xfrm>
            <a:off x="928662" y="4500570"/>
            <a:ext cx="3500462" cy="2068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IE" dirty="0" err="1" smtClean="0"/>
              <a:t>Clár</a:t>
            </a:r>
            <a:r>
              <a:rPr lang="en-IE" dirty="0" smtClean="0"/>
              <a:t> </a:t>
            </a:r>
            <a:r>
              <a:rPr lang="en-IE" dirty="0" err="1" smtClean="0"/>
              <a:t>na</a:t>
            </a:r>
            <a:r>
              <a:rPr lang="en-IE" dirty="0" smtClean="0"/>
              <a:t> </a:t>
            </a:r>
            <a:r>
              <a:rPr lang="en-IE" dirty="0" err="1" smtClean="0"/>
              <a:t>cainte</a:t>
            </a:r>
            <a:endParaRPr lang="en-I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E" dirty="0" smtClean="0"/>
              <a:t>“</a:t>
            </a:r>
            <a:r>
              <a:rPr lang="en-IE" dirty="0" err="1" smtClean="0"/>
              <a:t>Forás</a:t>
            </a:r>
            <a:r>
              <a:rPr lang="en-IE" dirty="0" smtClean="0"/>
              <a:t> </a:t>
            </a:r>
            <a:r>
              <a:rPr lang="en-IE" dirty="0" err="1" smtClean="0"/>
              <a:t>Feasa</a:t>
            </a:r>
            <a:r>
              <a:rPr lang="en-IE" dirty="0" smtClean="0"/>
              <a:t>: </a:t>
            </a:r>
            <a:r>
              <a:rPr lang="en-IE" dirty="0" err="1" smtClean="0"/>
              <a:t>Saothrú</a:t>
            </a:r>
            <a:r>
              <a:rPr lang="en-IE" dirty="0" smtClean="0"/>
              <a:t> </a:t>
            </a:r>
            <a:r>
              <a:rPr lang="en-IE" dirty="0" err="1" smtClean="0"/>
              <a:t>chun</a:t>
            </a:r>
            <a:r>
              <a:rPr lang="en-IE" dirty="0" smtClean="0"/>
              <a:t> </a:t>
            </a:r>
            <a:r>
              <a:rPr lang="en-IE" dirty="0" err="1" smtClean="0"/>
              <a:t>feabhais</a:t>
            </a:r>
            <a:r>
              <a:rPr lang="en-IE" dirty="0" smtClean="0"/>
              <a:t>”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err="1" smtClean="0"/>
              <a:t>Ár</a:t>
            </a:r>
            <a:r>
              <a:rPr lang="en-IE" dirty="0" smtClean="0"/>
              <a:t> </a:t>
            </a:r>
            <a:r>
              <a:rPr lang="en-IE" dirty="0" err="1" smtClean="0"/>
              <a:t>gcuid</a:t>
            </a:r>
            <a:r>
              <a:rPr lang="en-IE" dirty="0" smtClean="0"/>
              <a:t> </a:t>
            </a:r>
            <a:r>
              <a:rPr lang="en-IE" dirty="0" err="1" smtClean="0"/>
              <a:t>sainchomharthaí</a:t>
            </a:r>
            <a:r>
              <a:rPr lang="en-IE" dirty="0" smtClean="0"/>
              <a:t>: </a:t>
            </a:r>
            <a:r>
              <a:rPr lang="en-IE" dirty="0" err="1" smtClean="0"/>
              <a:t>Oideachas</a:t>
            </a:r>
            <a:r>
              <a:rPr lang="en-IE" dirty="0" smtClean="0"/>
              <a:t> + </a:t>
            </a:r>
            <a:r>
              <a:rPr lang="en-IE" dirty="0" err="1" smtClean="0"/>
              <a:t>Gaeilge</a:t>
            </a:r>
            <a:endParaRPr lang="en-IE" dirty="0" smtClean="0"/>
          </a:p>
          <a:p>
            <a:pPr marL="514350" indent="-514350">
              <a:buFont typeface="+mj-lt"/>
              <a:buAutoNum type="arabicPeriod"/>
            </a:pPr>
            <a:r>
              <a:rPr lang="en-IE" dirty="0" err="1" smtClean="0"/>
              <a:t>Athshamhlú</a:t>
            </a:r>
            <a:r>
              <a:rPr lang="en-IE" dirty="0" smtClean="0"/>
              <a:t> an </a:t>
            </a:r>
            <a:r>
              <a:rPr lang="en-IE" dirty="0" err="1" smtClean="0"/>
              <a:t>tumoideachais</a:t>
            </a:r>
            <a:r>
              <a:rPr lang="en-IE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err="1" smtClean="0"/>
              <a:t>Oideachas</a:t>
            </a:r>
            <a:r>
              <a:rPr lang="en-IE" dirty="0" smtClean="0"/>
              <a:t>: Na </a:t>
            </a:r>
            <a:r>
              <a:rPr lang="en-IE" dirty="0" err="1" smtClean="0"/>
              <a:t>buanna</a:t>
            </a:r>
            <a:r>
              <a:rPr lang="en-IE" dirty="0" smtClean="0"/>
              <a:t>/</a:t>
            </a:r>
            <a:r>
              <a:rPr lang="en-IE" dirty="0" err="1" smtClean="0"/>
              <a:t>dul</a:t>
            </a:r>
            <a:r>
              <a:rPr lang="en-IE" dirty="0" smtClean="0"/>
              <a:t> </a:t>
            </a:r>
            <a:r>
              <a:rPr lang="en-IE" dirty="0" err="1" smtClean="0"/>
              <a:t>chun</a:t>
            </a:r>
            <a:r>
              <a:rPr lang="en-IE" dirty="0" smtClean="0"/>
              <a:t> </a:t>
            </a:r>
            <a:r>
              <a:rPr lang="en-IE" dirty="0" err="1" smtClean="0"/>
              <a:t>cinn</a:t>
            </a:r>
            <a:r>
              <a:rPr lang="en-IE" dirty="0" smtClean="0"/>
              <a:t> </a:t>
            </a:r>
            <a:r>
              <a:rPr lang="en-IE" dirty="0" err="1" smtClean="0"/>
              <a:t>agus</a:t>
            </a:r>
            <a:r>
              <a:rPr lang="en-IE" dirty="0" smtClean="0"/>
              <a:t> </a:t>
            </a:r>
            <a:r>
              <a:rPr lang="en-IE" dirty="0" err="1" smtClean="0"/>
              <a:t>na</a:t>
            </a:r>
            <a:r>
              <a:rPr lang="en-IE" dirty="0" smtClean="0"/>
              <a:t> </a:t>
            </a:r>
            <a:r>
              <a:rPr lang="en-IE" dirty="0" err="1" smtClean="0"/>
              <a:t>dúshláin</a:t>
            </a:r>
            <a:r>
              <a:rPr lang="en-IE" dirty="0" smtClean="0"/>
              <a:t> </a:t>
            </a:r>
            <a:r>
              <a:rPr lang="en-IE" dirty="0" err="1" smtClean="0"/>
              <a:t>reatha</a:t>
            </a:r>
            <a:endParaRPr lang="en-IE" dirty="0" smtClean="0"/>
          </a:p>
          <a:p>
            <a:pPr marL="514350" indent="-514350">
              <a:buFont typeface="+mj-lt"/>
              <a:buAutoNum type="arabicPeriod"/>
            </a:pPr>
            <a:r>
              <a:rPr lang="en-IE" dirty="0" err="1" smtClean="0"/>
              <a:t>Gaeilge</a:t>
            </a:r>
            <a:r>
              <a:rPr lang="en-IE" dirty="0" smtClean="0"/>
              <a:t>: </a:t>
            </a:r>
            <a:r>
              <a:rPr lang="en-IE" dirty="0" err="1" smtClean="0"/>
              <a:t>Dul</a:t>
            </a:r>
            <a:r>
              <a:rPr lang="en-IE" dirty="0" smtClean="0"/>
              <a:t> </a:t>
            </a:r>
            <a:r>
              <a:rPr lang="en-IE" dirty="0" err="1" smtClean="0"/>
              <a:t>chun</a:t>
            </a:r>
            <a:r>
              <a:rPr lang="en-IE" dirty="0" smtClean="0"/>
              <a:t> </a:t>
            </a:r>
            <a:r>
              <a:rPr lang="en-IE" dirty="0" err="1" smtClean="0"/>
              <a:t>cinn</a:t>
            </a:r>
            <a:r>
              <a:rPr lang="en-IE" dirty="0" smtClean="0"/>
              <a:t> </a:t>
            </a:r>
            <a:r>
              <a:rPr lang="en-IE" dirty="0" err="1" smtClean="0"/>
              <a:t>agus</a:t>
            </a:r>
            <a:r>
              <a:rPr lang="en-IE" dirty="0" smtClean="0"/>
              <a:t> </a:t>
            </a:r>
            <a:r>
              <a:rPr lang="en-IE" dirty="0" err="1" smtClean="0"/>
              <a:t>na</a:t>
            </a:r>
            <a:r>
              <a:rPr lang="en-IE" dirty="0" smtClean="0"/>
              <a:t> </a:t>
            </a:r>
            <a:r>
              <a:rPr lang="en-IE" dirty="0" err="1" smtClean="0"/>
              <a:t>dúshláin</a:t>
            </a:r>
            <a:r>
              <a:rPr lang="en-IE" dirty="0" smtClean="0"/>
              <a:t> </a:t>
            </a:r>
            <a:r>
              <a:rPr lang="en-IE" dirty="0" err="1" smtClean="0"/>
              <a:t>reatha</a:t>
            </a:r>
            <a:endParaRPr lang="en-IE" dirty="0" smtClean="0"/>
          </a:p>
          <a:p>
            <a:pPr marL="514350" indent="-514350">
              <a:buFont typeface="+mj-lt"/>
              <a:buAutoNum type="arabicPeriod"/>
            </a:pPr>
            <a:r>
              <a:rPr lang="en-IE" dirty="0" err="1" smtClean="0"/>
              <a:t>Ceisteanna</a:t>
            </a:r>
            <a:r>
              <a:rPr lang="en-IE" dirty="0" smtClean="0"/>
              <a:t> le </a:t>
            </a:r>
            <a:r>
              <a:rPr lang="en-IE" dirty="0" err="1" smtClean="0"/>
              <a:t>plé</a:t>
            </a:r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IE" dirty="0" err="1" smtClean="0"/>
              <a:t>Torthaí</a:t>
            </a:r>
            <a:r>
              <a:rPr lang="en-IE" dirty="0" smtClean="0"/>
              <a:t>?</a:t>
            </a:r>
            <a:endParaRPr lang="en-IE" dirty="0"/>
          </a:p>
        </p:txBody>
      </p:sp>
      <p:pic>
        <p:nvPicPr>
          <p:cNvPr id="4" name="Content Placeholder 3" descr="http://liselotterolander.com/wp-content/uploads/2013/11/IMG_0969.png"/>
          <p:cNvPicPr>
            <a:picLocks noGrp="1"/>
          </p:cNvPicPr>
          <p:nvPr>
            <p:ph idx="1"/>
          </p:nvPr>
        </p:nvPicPr>
        <p:blipFill>
          <a:blip r:embed="rId2" cstate="print"/>
          <a:srcRect l="2863" t="42367" r="1527" b="17048"/>
          <a:stretch>
            <a:fillRect/>
          </a:stretch>
        </p:blipFill>
        <p:spPr bwMode="auto">
          <a:xfrm>
            <a:off x="1657807" y="2007635"/>
            <a:ext cx="5828386" cy="371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s://www.teachengineering.org/collection/cub_/activities/cub_airplanes/cub_airplanes_lesson03_activity2_header_image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928802"/>
            <a:ext cx="7000924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Dul</a:t>
            </a:r>
            <a:r>
              <a:rPr lang="en-IE" dirty="0" smtClean="0"/>
              <a:t> </a:t>
            </a:r>
            <a:r>
              <a:rPr lang="en-IE" dirty="0" err="1" smtClean="0"/>
              <a:t>chun</a:t>
            </a:r>
            <a:r>
              <a:rPr lang="en-IE" dirty="0" smtClean="0"/>
              <a:t> </a:t>
            </a:r>
            <a:r>
              <a:rPr lang="en-IE" dirty="0" err="1" smtClean="0"/>
              <a:t>cinn</a:t>
            </a:r>
            <a:r>
              <a:rPr lang="en-IE" dirty="0" smtClean="0"/>
              <a:t>: </a:t>
            </a:r>
            <a:r>
              <a:rPr lang="en-IE" dirty="0" err="1" smtClean="0"/>
              <a:t>Áiseanna</a:t>
            </a:r>
            <a:endParaRPr lang="en-I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0000"/>
          </a:blip>
          <a:srcRect l="4742" t="15152" r="3854" b="5927"/>
          <a:stretch>
            <a:fillRect/>
          </a:stretch>
        </p:blipFill>
        <p:spPr bwMode="auto">
          <a:xfrm>
            <a:off x="642910" y="1500174"/>
            <a:ext cx="8093925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Dul</a:t>
            </a:r>
            <a:r>
              <a:rPr lang="en-IE" dirty="0" smtClean="0"/>
              <a:t> </a:t>
            </a:r>
            <a:r>
              <a:rPr lang="en-IE" dirty="0" err="1" smtClean="0"/>
              <a:t>chun</a:t>
            </a:r>
            <a:r>
              <a:rPr lang="en-IE" dirty="0" smtClean="0"/>
              <a:t> </a:t>
            </a:r>
            <a:r>
              <a:rPr lang="en-IE" dirty="0" err="1" smtClean="0"/>
              <a:t>cinn</a:t>
            </a:r>
            <a:r>
              <a:rPr lang="en-IE" dirty="0" smtClean="0"/>
              <a:t>: </a:t>
            </a:r>
            <a:r>
              <a:rPr lang="en-IE" dirty="0" err="1" smtClean="0"/>
              <a:t>Taighde</a:t>
            </a:r>
            <a:endParaRPr lang="en-IE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05" t="15152" r="2079" b="7506"/>
          <a:stretch>
            <a:fillRect/>
          </a:stretch>
        </p:blipFill>
        <p:spPr bwMode="auto">
          <a:xfrm>
            <a:off x="428596" y="1643050"/>
            <a:ext cx="4490389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28001" t="36133" r="13799" b="6250"/>
          <a:stretch>
            <a:fillRect/>
          </a:stretch>
        </p:blipFill>
        <p:spPr bwMode="auto">
          <a:xfrm>
            <a:off x="2928926" y="3714752"/>
            <a:ext cx="5145951" cy="2864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 l="12664" t="15820" r="14861" b="11914"/>
          <a:stretch>
            <a:fillRect/>
          </a:stretch>
        </p:blipFill>
        <p:spPr bwMode="auto">
          <a:xfrm>
            <a:off x="5072066" y="1500174"/>
            <a:ext cx="3786182" cy="212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 l="11566" t="22656" r="14861" b="5078"/>
          <a:stretch>
            <a:fillRect/>
          </a:stretch>
        </p:blipFill>
        <p:spPr bwMode="auto">
          <a:xfrm>
            <a:off x="48234" y="4071942"/>
            <a:ext cx="309497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Curaclam</a:t>
            </a:r>
            <a:endParaRPr lang="en-I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431" t="19959" r="30951" b="7561"/>
          <a:stretch>
            <a:fillRect/>
          </a:stretch>
        </p:blipFill>
        <p:spPr bwMode="auto">
          <a:xfrm>
            <a:off x="1000099" y="1928802"/>
            <a:ext cx="3333773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37921" t="20703" r="40117" b="22656"/>
          <a:stretch>
            <a:fillRect/>
          </a:stretch>
        </p:blipFill>
        <p:spPr bwMode="auto">
          <a:xfrm>
            <a:off x="5572132" y="1428736"/>
            <a:ext cx="285752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http://www.ncca.ie/images_upload/ga/Curaclaim_agus_Meas%C3%BAnacht/Oideachas_Luath-%C3%93ige_agus_Bunscoile/Oideachas_Luath-%C3%93ige/Aistear%20logo_small_all_p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5000636"/>
            <a:ext cx="2698073" cy="1496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Dul</a:t>
            </a:r>
            <a:r>
              <a:rPr lang="en-IE" dirty="0" smtClean="0"/>
              <a:t> </a:t>
            </a:r>
            <a:r>
              <a:rPr lang="en-IE" dirty="0" err="1" smtClean="0"/>
              <a:t>chun</a:t>
            </a:r>
            <a:r>
              <a:rPr lang="en-IE" dirty="0" smtClean="0"/>
              <a:t> </a:t>
            </a:r>
            <a:r>
              <a:rPr lang="en-IE" dirty="0" err="1" smtClean="0"/>
              <a:t>Cinn</a:t>
            </a:r>
            <a:endParaRPr lang="en-IE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715" t="2525" r="21603" b="1192"/>
          <a:stretch>
            <a:fillRect/>
          </a:stretch>
        </p:blipFill>
        <p:spPr bwMode="auto">
          <a:xfrm>
            <a:off x="2214546" y="1714488"/>
            <a:ext cx="464347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IE" dirty="0" err="1" smtClean="0"/>
              <a:t>Baineann</a:t>
            </a:r>
            <a:r>
              <a:rPr lang="en-IE" dirty="0" smtClean="0"/>
              <a:t> </a:t>
            </a:r>
            <a:r>
              <a:rPr lang="en-IE" dirty="0" err="1" smtClean="0"/>
              <a:t>dúshláin</a:t>
            </a:r>
            <a:r>
              <a:rPr lang="en-IE" dirty="0" smtClean="0"/>
              <a:t> le </a:t>
            </a:r>
            <a:r>
              <a:rPr lang="en-IE" dirty="0" err="1" smtClean="0"/>
              <a:t>dul</a:t>
            </a:r>
            <a:r>
              <a:rPr lang="en-IE" dirty="0" smtClean="0"/>
              <a:t> </a:t>
            </a:r>
            <a:r>
              <a:rPr lang="en-IE" dirty="0" err="1" smtClean="0"/>
              <a:t>chun</a:t>
            </a:r>
            <a:r>
              <a:rPr lang="en-IE" dirty="0" smtClean="0"/>
              <a:t> </a:t>
            </a:r>
            <a:r>
              <a:rPr lang="en-IE" dirty="0" err="1" smtClean="0"/>
              <a:t>cinn</a:t>
            </a:r>
            <a:endParaRPr lang="en-IE" dirty="0"/>
          </a:p>
        </p:txBody>
      </p:sp>
      <p:pic>
        <p:nvPicPr>
          <p:cNvPr id="4" name="Content Placeholder 3" descr="http://orig06.deviantart.net/34d5/f/2011/044/4/e/cccxxi____desolate_winter_by_behherit-d39fqrf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IE" dirty="0" err="1" smtClean="0"/>
              <a:t>Cúrsaí</a:t>
            </a:r>
            <a:r>
              <a:rPr lang="en-IE" dirty="0" smtClean="0"/>
              <a:t> </a:t>
            </a:r>
            <a:r>
              <a:rPr lang="en-IE" dirty="0" err="1" smtClean="0"/>
              <a:t>Teanga</a:t>
            </a:r>
            <a:r>
              <a:rPr lang="en-IE" dirty="0" smtClean="0"/>
              <a:t/>
            </a:r>
            <a:br>
              <a:rPr lang="en-IE" dirty="0" smtClean="0"/>
            </a:b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514350" indent="-514350">
              <a:buAutoNum type="arabicPeriod"/>
            </a:pPr>
            <a:r>
              <a:rPr lang="en-IE" dirty="0" err="1" smtClean="0"/>
              <a:t>Sealbhú</a:t>
            </a:r>
            <a:r>
              <a:rPr lang="en-IE" dirty="0" smtClean="0"/>
              <a:t> an </a:t>
            </a:r>
            <a:r>
              <a:rPr lang="en-IE" dirty="0" err="1" smtClean="0"/>
              <a:t>chruinnis</a:t>
            </a:r>
            <a:endParaRPr lang="en-IE" dirty="0" smtClean="0"/>
          </a:p>
          <a:p>
            <a:pPr marL="514350" indent="-514350">
              <a:buAutoNum type="arabicPeriod"/>
            </a:pPr>
            <a:r>
              <a:rPr lang="en-IE" dirty="0" err="1" smtClean="0"/>
              <a:t>Litearthacht</a:t>
            </a:r>
            <a:endParaRPr lang="en-IE" dirty="0" smtClean="0"/>
          </a:p>
          <a:p>
            <a:pPr marL="514350" indent="-514350">
              <a:buAutoNum type="arabicPeriod"/>
            </a:pPr>
            <a:r>
              <a:rPr lang="en-IE" dirty="0" err="1" smtClean="0"/>
              <a:t>Oideachas</a:t>
            </a:r>
            <a:r>
              <a:rPr lang="en-IE" dirty="0" smtClean="0"/>
              <a:t> </a:t>
            </a:r>
            <a:r>
              <a:rPr lang="en-IE" dirty="0" err="1" smtClean="0"/>
              <a:t>Gaeltachta</a:t>
            </a:r>
            <a:endParaRPr lang="en-IE" dirty="0" smtClean="0"/>
          </a:p>
          <a:p>
            <a:pPr marL="514350" indent="-514350">
              <a:buAutoNum type="arabicPeriod"/>
            </a:pPr>
            <a:r>
              <a:rPr lang="en-IE" dirty="0" smtClean="0"/>
              <a:t>FCÁT</a:t>
            </a:r>
          </a:p>
          <a:p>
            <a:pPr marL="514350" indent="-514350">
              <a:buAutoNum type="arabicPeriod"/>
            </a:pPr>
            <a:r>
              <a:rPr lang="en-IE" dirty="0" err="1" smtClean="0"/>
              <a:t>Ceiliúradh</a:t>
            </a:r>
            <a:r>
              <a:rPr lang="en-IE" dirty="0" smtClean="0"/>
              <a:t> </a:t>
            </a:r>
            <a:r>
              <a:rPr lang="en-IE" dirty="0" err="1" smtClean="0"/>
              <a:t>ar</a:t>
            </a:r>
            <a:r>
              <a:rPr lang="en-IE" dirty="0" smtClean="0"/>
              <a:t> 1916- </a:t>
            </a:r>
            <a:r>
              <a:rPr lang="en-IE" dirty="0" err="1" smtClean="0"/>
              <a:t>athfhócasú</a:t>
            </a:r>
            <a:r>
              <a:rPr lang="en-IE" dirty="0" smtClean="0"/>
              <a:t> </a:t>
            </a:r>
            <a:r>
              <a:rPr lang="en-IE" dirty="0" err="1" smtClean="0"/>
              <a:t>ar</a:t>
            </a:r>
            <a:r>
              <a:rPr lang="en-IE" dirty="0" smtClean="0"/>
              <a:t> </a:t>
            </a:r>
            <a:r>
              <a:rPr lang="en-IE" dirty="0" err="1" smtClean="0"/>
              <a:t>bheartas</a:t>
            </a:r>
            <a:r>
              <a:rPr lang="en-IE" dirty="0" smtClean="0"/>
              <a:t> </a:t>
            </a:r>
            <a:r>
              <a:rPr lang="en-IE" dirty="0" err="1" smtClean="0"/>
              <a:t>comhtháite</a:t>
            </a:r>
            <a:r>
              <a:rPr lang="en-IE" dirty="0" smtClean="0"/>
              <a:t> </a:t>
            </a:r>
            <a:r>
              <a:rPr lang="en-IE" dirty="0" err="1" smtClean="0"/>
              <a:t>teanga</a:t>
            </a:r>
            <a:r>
              <a:rPr lang="en-IE" dirty="0" smtClean="0"/>
              <a:t>? </a:t>
            </a:r>
            <a:endParaRPr lang="en-IE" dirty="0" smtClean="0"/>
          </a:p>
          <a:p>
            <a:pPr marL="514350" indent="-514350">
              <a:buAutoNum type="arabicPeriod"/>
            </a:pPr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IE" dirty="0" err="1" smtClean="0"/>
              <a:t>Moltaí</a:t>
            </a:r>
            <a:r>
              <a:rPr lang="en-IE" dirty="0" smtClean="0"/>
              <a:t> </a:t>
            </a:r>
            <a:r>
              <a:rPr lang="en-IE" dirty="0" err="1" smtClean="0"/>
              <a:t>Polasaí</a:t>
            </a:r>
            <a:r>
              <a:rPr lang="en-IE" dirty="0" smtClean="0"/>
              <a:t> </a:t>
            </a:r>
            <a:r>
              <a:rPr lang="en-IE" dirty="0" err="1" smtClean="0"/>
              <a:t>Gaeltachta</a:t>
            </a:r>
            <a:endParaRPr lang="en-IE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377" t="2525" r="21603" b="2771"/>
          <a:stretch>
            <a:fillRect/>
          </a:stretch>
        </p:blipFill>
        <p:spPr bwMode="auto">
          <a:xfrm>
            <a:off x="2428860" y="1714488"/>
            <a:ext cx="442915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IE" sz="2000" dirty="0" err="1" smtClean="0"/>
              <a:t>Soláthar</a:t>
            </a:r>
            <a:r>
              <a:rPr lang="en-IE" sz="2000" dirty="0" smtClean="0"/>
              <a:t> </a:t>
            </a:r>
            <a:r>
              <a:rPr lang="en-IE" sz="2000" dirty="0" err="1" smtClean="0"/>
              <a:t>Oideachais</a:t>
            </a:r>
            <a:r>
              <a:rPr lang="en-IE" sz="2000" dirty="0" smtClean="0"/>
              <a:t> </a:t>
            </a:r>
            <a:r>
              <a:rPr lang="en-IE" sz="2000" dirty="0" err="1" smtClean="0"/>
              <a:t>Gaeilge</a:t>
            </a:r>
            <a:r>
              <a:rPr lang="en-IE" sz="2000" dirty="0" smtClean="0"/>
              <a:t> </a:t>
            </a:r>
            <a:r>
              <a:rPr lang="en-IE" sz="2000" dirty="0" err="1" smtClean="0"/>
              <a:t>sa</a:t>
            </a:r>
            <a:r>
              <a:rPr lang="en-IE" sz="2000" dirty="0" smtClean="0"/>
              <a:t> </a:t>
            </a:r>
            <a:r>
              <a:rPr lang="en-IE" sz="2000" dirty="0" err="1" smtClean="0"/>
              <a:t>Ghaeltacht</a:t>
            </a:r>
            <a:endParaRPr lang="en-IE" sz="2000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643" t="1673" r="21022" b="-410"/>
          <a:stretch>
            <a:fillRect/>
          </a:stretch>
        </p:blipFill>
        <p:spPr bwMode="auto">
          <a:xfrm>
            <a:off x="285720" y="2564904"/>
            <a:ext cx="3460428" cy="329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 l="34733" t="21006" r="35662" b="3846"/>
          <a:stretch>
            <a:fillRect/>
          </a:stretch>
        </p:blipFill>
        <p:spPr bwMode="auto">
          <a:xfrm>
            <a:off x="6186470" y="1417638"/>
            <a:ext cx="250033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 rotWithShape="1">
          <a:blip r:embed="rId4" cstate="print"/>
          <a:srcRect l="35858" t="19822" r="44217" b="8735"/>
          <a:stretch/>
        </p:blipFill>
        <p:spPr bwMode="auto">
          <a:xfrm>
            <a:off x="3775357" y="3356992"/>
            <a:ext cx="2812867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IE" dirty="0" err="1" smtClean="0"/>
              <a:t>Moltaí</a:t>
            </a:r>
            <a:r>
              <a:rPr lang="en-IE" dirty="0" smtClean="0"/>
              <a:t> </a:t>
            </a:r>
            <a:r>
              <a:rPr lang="en-IE" dirty="0" err="1" smtClean="0"/>
              <a:t>Polasaí</a:t>
            </a:r>
            <a:r>
              <a:rPr lang="en-IE" dirty="0" smtClean="0"/>
              <a:t> </a:t>
            </a:r>
            <a:r>
              <a:rPr lang="en-IE" dirty="0" err="1" smtClean="0"/>
              <a:t>Gaeltachta</a:t>
            </a:r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1449" t="13360" r="293" b="13454"/>
          <a:stretch/>
        </p:blipFill>
        <p:spPr>
          <a:xfrm>
            <a:off x="1043609" y="1932082"/>
            <a:ext cx="7423084" cy="401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4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7" descr="http://www.gaelscoileanna.ie/files/Postaer-A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8286808" cy="576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otched Right Arrow 5"/>
          <p:cNvSpPr/>
          <p:nvPr/>
        </p:nvSpPr>
        <p:spPr>
          <a:xfrm rot="19629294">
            <a:off x="5862606" y="3182581"/>
            <a:ext cx="1318425" cy="406009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IE" dirty="0" err="1" smtClean="0"/>
              <a:t>Tuilleadh</a:t>
            </a:r>
            <a:r>
              <a:rPr lang="en-IE" dirty="0" smtClean="0"/>
              <a:t> </a:t>
            </a:r>
            <a:r>
              <a:rPr lang="en-IE" dirty="0" err="1" smtClean="0"/>
              <a:t>eolais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IE" dirty="0"/>
              <a:t/>
            </a:r>
            <a:br>
              <a:rPr lang="en-IE" dirty="0"/>
            </a:br>
            <a:endParaRPr lang="en-IE" dirty="0"/>
          </a:p>
          <a:p>
            <a:r>
              <a:rPr lang="en-IE" dirty="0">
                <a:hlinkClick r:id="rId2"/>
              </a:rPr>
              <a:t>http://www.education.ie/ga/Preas-agus-Imeachta%C3%AD/Imeachta%C3%AD/Molta%C3%AD-Polasa%C3%AD-Oideachas-Gaeltachta/</a:t>
            </a:r>
            <a:endParaRPr lang="en-IE" dirty="0"/>
          </a:p>
          <a:p>
            <a:pPr marL="0" indent="0">
              <a:buNone/>
            </a:pPr>
            <a:r>
              <a:rPr lang="en-IE" dirty="0"/>
              <a:t/>
            </a:r>
            <a:br>
              <a:rPr lang="en-IE" dirty="0"/>
            </a:br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4159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IE" dirty="0" smtClean="0"/>
              <a:t>1916</a:t>
            </a:r>
            <a:endParaRPr lang="en-IE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357299"/>
            <a:ext cx="6762776" cy="452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000232" y="2000240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pic>
        <p:nvPicPr>
          <p:cNvPr id="6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86124"/>
            <a:ext cx="3000396" cy="267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IE" dirty="0" err="1" smtClean="0"/>
              <a:t>Ceisteanna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IE" dirty="0" smtClean="0"/>
          </a:p>
          <a:p>
            <a:endParaRPr lang="en-IE" dirty="0" smtClean="0"/>
          </a:p>
          <a:p>
            <a:pPr marL="514350" indent="-514350">
              <a:buFont typeface="+mj-lt"/>
              <a:buAutoNum type="arabicPeriod"/>
            </a:pPr>
            <a:r>
              <a:rPr lang="en-IE" dirty="0" smtClean="0"/>
              <a:t>Cad </a:t>
            </a:r>
            <a:r>
              <a:rPr lang="en-IE" dirty="0" err="1" smtClean="0"/>
              <a:t>iad</a:t>
            </a:r>
            <a:r>
              <a:rPr lang="en-IE" dirty="0" smtClean="0"/>
              <a:t> </a:t>
            </a:r>
            <a:r>
              <a:rPr lang="en-IE" dirty="0" err="1" smtClean="0"/>
              <a:t>na</a:t>
            </a:r>
            <a:r>
              <a:rPr lang="en-IE" dirty="0" smtClean="0"/>
              <a:t> </a:t>
            </a:r>
            <a:r>
              <a:rPr lang="en-IE" dirty="0" err="1" smtClean="0"/>
              <a:t>forbairtí</a:t>
            </a:r>
            <a:r>
              <a:rPr lang="en-IE" dirty="0" smtClean="0"/>
              <a:t> </a:t>
            </a:r>
            <a:r>
              <a:rPr lang="en-IE" dirty="0" smtClean="0"/>
              <a:t> </a:t>
            </a:r>
            <a:r>
              <a:rPr lang="en-IE" dirty="0" err="1" smtClean="0"/>
              <a:t>reatha</a:t>
            </a:r>
            <a:r>
              <a:rPr lang="en-IE" dirty="0" smtClean="0"/>
              <a:t> </a:t>
            </a:r>
            <a:r>
              <a:rPr lang="en-IE" dirty="0" err="1" smtClean="0"/>
              <a:t>ar</a:t>
            </a:r>
            <a:r>
              <a:rPr lang="en-IE" dirty="0" smtClean="0"/>
              <a:t> </a:t>
            </a:r>
            <a:r>
              <a:rPr lang="en-IE" dirty="0" err="1" smtClean="0"/>
              <a:t>cheart</a:t>
            </a:r>
            <a:r>
              <a:rPr lang="en-IE" dirty="0" smtClean="0"/>
              <a:t> </a:t>
            </a:r>
            <a:r>
              <a:rPr lang="en-IE" dirty="0" err="1" smtClean="0"/>
              <a:t>dúinn</a:t>
            </a:r>
            <a:r>
              <a:rPr lang="en-IE" dirty="0" smtClean="0"/>
              <a:t> </a:t>
            </a:r>
            <a:r>
              <a:rPr lang="en-IE" dirty="0" err="1" smtClean="0"/>
              <a:t>ceiliúradh</a:t>
            </a:r>
            <a:r>
              <a:rPr lang="en-IE" dirty="0" smtClean="0"/>
              <a:t> a </a:t>
            </a:r>
            <a:r>
              <a:rPr lang="en-IE" dirty="0" err="1" smtClean="0"/>
              <a:t>dhéanamh</a:t>
            </a:r>
            <a:r>
              <a:rPr lang="en-IE" dirty="0" smtClean="0"/>
              <a:t> </a:t>
            </a:r>
            <a:r>
              <a:rPr lang="en-IE" dirty="0" err="1" smtClean="0"/>
              <a:t>orthu</a:t>
            </a:r>
            <a:r>
              <a:rPr lang="en-IE" dirty="0" smtClean="0"/>
              <a:t> (</a:t>
            </a:r>
            <a:r>
              <a:rPr lang="en-IE" dirty="0" err="1" smtClean="0"/>
              <a:t>dhá</a:t>
            </a:r>
            <a:r>
              <a:rPr lang="en-IE" dirty="0" smtClean="0"/>
              <a:t> </a:t>
            </a:r>
            <a:r>
              <a:rPr lang="en-IE" dirty="0" err="1" smtClean="0"/>
              <a:t>cheann</a:t>
            </a:r>
            <a:r>
              <a:rPr lang="en-IE" dirty="0" smtClean="0"/>
              <a:t>)?</a:t>
            </a:r>
          </a:p>
          <a:p>
            <a:pPr marL="514350" indent="-514350">
              <a:buFont typeface="+mj-lt"/>
              <a:buAutoNum type="arabicPeriod"/>
            </a:pPr>
            <a:endParaRPr lang="en-IE" dirty="0" smtClean="0"/>
          </a:p>
          <a:p>
            <a:pPr marL="514350" indent="-514350">
              <a:buFont typeface="+mj-lt"/>
              <a:buAutoNum type="arabicPeriod"/>
            </a:pPr>
            <a:r>
              <a:rPr lang="en-IE" dirty="0" smtClean="0"/>
              <a:t>Cad </a:t>
            </a:r>
            <a:r>
              <a:rPr lang="en-IE" dirty="0" err="1" smtClean="0"/>
              <a:t>iad</a:t>
            </a:r>
            <a:r>
              <a:rPr lang="en-IE" dirty="0" smtClean="0"/>
              <a:t> </a:t>
            </a:r>
            <a:r>
              <a:rPr lang="en-IE" dirty="0" err="1" smtClean="0"/>
              <a:t>na</a:t>
            </a:r>
            <a:r>
              <a:rPr lang="en-IE" dirty="0" smtClean="0"/>
              <a:t> </a:t>
            </a:r>
            <a:r>
              <a:rPr lang="en-IE" dirty="0" err="1" smtClean="0"/>
              <a:t>dúshláin</a:t>
            </a:r>
            <a:r>
              <a:rPr lang="en-IE" dirty="0" smtClean="0"/>
              <a:t> </a:t>
            </a:r>
            <a:r>
              <a:rPr lang="en-IE" dirty="0" err="1" smtClean="0"/>
              <a:t>reatha</a:t>
            </a:r>
            <a:r>
              <a:rPr lang="en-IE" dirty="0" smtClean="0"/>
              <a:t>/ </a:t>
            </a:r>
            <a:r>
              <a:rPr lang="en-IE" dirty="0" err="1" smtClean="0"/>
              <a:t>atá</a:t>
            </a:r>
            <a:r>
              <a:rPr lang="en-IE" dirty="0" smtClean="0"/>
              <a:t> </a:t>
            </a:r>
            <a:r>
              <a:rPr lang="en-IE" dirty="0" err="1" smtClean="0"/>
              <a:t>romhainn</a:t>
            </a:r>
            <a:r>
              <a:rPr lang="en-IE" dirty="0" smtClean="0"/>
              <a:t> </a:t>
            </a:r>
            <a:r>
              <a:rPr lang="en-IE" dirty="0" smtClean="0"/>
              <a:t>(</a:t>
            </a:r>
            <a:r>
              <a:rPr lang="en-IE" dirty="0" err="1" smtClean="0"/>
              <a:t>dhá</a:t>
            </a:r>
            <a:r>
              <a:rPr lang="en-IE" dirty="0" smtClean="0"/>
              <a:t> </a:t>
            </a:r>
            <a:r>
              <a:rPr lang="en-IE" dirty="0" err="1" smtClean="0"/>
              <a:t>cheann</a:t>
            </a:r>
            <a:r>
              <a:rPr lang="en-IE" dirty="0" smtClean="0"/>
              <a:t>)</a:t>
            </a:r>
            <a:r>
              <a:rPr lang="en-IE" dirty="0" err="1" smtClean="0"/>
              <a:t>ar</a:t>
            </a:r>
            <a:r>
              <a:rPr lang="en-IE" dirty="0" smtClean="0"/>
              <a:t> </a:t>
            </a:r>
            <a:r>
              <a:rPr lang="en-IE" dirty="0" err="1" smtClean="0"/>
              <a:t>cheart</a:t>
            </a:r>
            <a:r>
              <a:rPr lang="en-IE" dirty="0" smtClean="0"/>
              <a:t> </a:t>
            </a:r>
            <a:r>
              <a:rPr lang="en-IE" dirty="0" err="1" smtClean="0"/>
              <a:t>dúinn</a:t>
            </a:r>
            <a:r>
              <a:rPr lang="en-IE" dirty="0" smtClean="0"/>
              <a:t> </a:t>
            </a:r>
            <a:r>
              <a:rPr lang="en-IE" dirty="0" err="1" smtClean="0"/>
              <a:t>aghaidh</a:t>
            </a:r>
            <a:r>
              <a:rPr lang="en-IE" dirty="0" smtClean="0"/>
              <a:t> a </a:t>
            </a:r>
            <a:r>
              <a:rPr lang="en-IE" dirty="0" err="1" smtClean="0"/>
              <a:t>thabhairt</a:t>
            </a:r>
            <a:r>
              <a:rPr lang="en-IE" dirty="0" smtClean="0"/>
              <a:t> </a:t>
            </a:r>
            <a:r>
              <a:rPr lang="en-IE" dirty="0" err="1" smtClean="0"/>
              <a:t>orthui</a:t>
            </a:r>
            <a:r>
              <a:rPr lang="en-IE" dirty="0" smtClean="0"/>
              <a:t>?</a:t>
            </a:r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IE" dirty="0" err="1" smtClean="0"/>
              <a:t>Agus</a:t>
            </a:r>
            <a:r>
              <a:rPr lang="en-IE" dirty="0" smtClean="0"/>
              <a:t>…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n-IE" dirty="0" smtClean="0"/>
          </a:p>
          <a:p>
            <a:endParaRPr lang="en-IE" dirty="0" smtClean="0"/>
          </a:p>
          <a:p>
            <a:r>
              <a:rPr lang="en-IE" sz="4400" i="1" dirty="0" smtClean="0"/>
              <a:t>Go </a:t>
            </a:r>
            <a:r>
              <a:rPr lang="en-IE" sz="4400" i="1" dirty="0" err="1" smtClean="0"/>
              <a:t>raibh</a:t>
            </a:r>
            <a:r>
              <a:rPr lang="en-IE" sz="4400" i="1" dirty="0" smtClean="0"/>
              <a:t> </a:t>
            </a:r>
            <a:r>
              <a:rPr lang="en-IE" sz="4400" i="1" dirty="0" err="1" smtClean="0"/>
              <a:t>míle</a:t>
            </a:r>
            <a:r>
              <a:rPr lang="en-IE" sz="4400" i="1" dirty="0" smtClean="0"/>
              <a:t> </a:t>
            </a:r>
            <a:r>
              <a:rPr lang="en-IE" sz="4400" i="1" dirty="0" err="1" smtClean="0"/>
              <a:t>maith</a:t>
            </a:r>
            <a:r>
              <a:rPr lang="en-IE" sz="4400" i="1" dirty="0" smtClean="0"/>
              <a:t> </a:t>
            </a:r>
            <a:r>
              <a:rPr lang="en-IE" sz="4400" i="1" dirty="0" err="1" smtClean="0"/>
              <a:t>agaibh</a:t>
            </a:r>
            <a:r>
              <a:rPr lang="en-IE" sz="4400" i="1" dirty="0" smtClean="0"/>
              <a:t>- </a:t>
            </a:r>
          </a:p>
          <a:p>
            <a:r>
              <a:rPr lang="en-IE" sz="4400" i="1" dirty="0" smtClean="0"/>
              <a:t>Go </a:t>
            </a:r>
            <a:r>
              <a:rPr lang="en-IE" sz="4400" i="1" dirty="0" err="1" smtClean="0"/>
              <a:t>dtuga</a:t>
            </a:r>
            <a:r>
              <a:rPr lang="en-IE" sz="4400" i="1" dirty="0" smtClean="0"/>
              <a:t> </a:t>
            </a:r>
            <a:r>
              <a:rPr lang="en-IE" sz="4400" i="1" dirty="0" err="1" smtClean="0"/>
              <a:t>sibh</a:t>
            </a:r>
            <a:r>
              <a:rPr lang="en-IE" sz="4400" i="1" dirty="0" smtClean="0"/>
              <a:t> </a:t>
            </a:r>
            <a:r>
              <a:rPr lang="en-IE" sz="4400" i="1" dirty="0" err="1" smtClean="0"/>
              <a:t>aire</a:t>
            </a:r>
            <a:r>
              <a:rPr lang="en-IE" sz="4400" i="1" dirty="0" smtClean="0"/>
              <a:t> </a:t>
            </a:r>
            <a:r>
              <a:rPr lang="en-IE" sz="4400" i="1" dirty="0" err="1" smtClean="0"/>
              <a:t>daoibh</a:t>
            </a:r>
            <a:r>
              <a:rPr lang="en-IE" sz="4400" i="1" dirty="0" smtClean="0"/>
              <a:t> </a:t>
            </a:r>
            <a:r>
              <a:rPr lang="en-IE" sz="4400" i="1" dirty="0" err="1" smtClean="0"/>
              <a:t>féin</a:t>
            </a:r>
            <a:r>
              <a:rPr lang="en-IE" sz="4400" i="1" smtClean="0"/>
              <a:t>!</a:t>
            </a:r>
            <a:endParaRPr lang="en-IE" sz="4400" i="1" dirty="0"/>
          </a:p>
        </p:txBody>
      </p:sp>
      <p:pic>
        <p:nvPicPr>
          <p:cNvPr id="46083" name="Picture 3" descr="C:\Users\Muiris1\AppData\Local\Microsoft\Windows\Temporary Internet Files\Content.IE5\9UPT1MXI\Xat smiley generator - Generate Xat smileys and power graphics - Full Xat smileys images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4429132"/>
            <a:ext cx="1938340" cy="195668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Saothrú</a:t>
            </a:r>
            <a:r>
              <a:rPr lang="en-IE" dirty="0" smtClean="0"/>
              <a:t> </a:t>
            </a:r>
            <a:r>
              <a:rPr lang="en-IE" dirty="0" err="1" smtClean="0"/>
              <a:t>chun</a:t>
            </a:r>
            <a:r>
              <a:rPr lang="en-IE" dirty="0" smtClean="0"/>
              <a:t> </a:t>
            </a:r>
            <a:r>
              <a:rPr lang="en-IE" dirty="0" err="1" smtClean="0"/>
              <a:t>feabhais</a:t>
            </a:r>
            <a:endParaRPr lang="en-IE" dirty="0"/>
          </a:p>
        </p:txBody>
      </p:sp>
      <p:pic>
        <p:nvPicPr>
          <p:cNvPr id="4" name="Content Placeholder 7" descr="http://www.gaelscoileanna.ie/files/Postaer-A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0"/>
            <a:ext cx="678661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20269440">
            <a:off x="1285852" y="518678"/>
            <a:ext cx="3143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IE" sz="4000" dirty="0" err="1" smtClean="0">
                <a:solidFill>
                  <a:srgbClr val="C00000"/>
                </a:solidFill>
              </a:rPr>
              <a:t>Oideachas</a:t>
            </a:r>
            <a:endParaRPr lang="en-IE" sz="4000" dirty="0" smtClean="0">
              <a:solidFill>
                <a:srgbClr val="C00000"/>
              </a:solidFill>
            </a:endParaRPr>
          </a:p>
          <a:p>
            <a:pPr marL="342900" indent="-342900">
              <a:buAutoNum type="arabicPeriod"/>
            </a:pPr>
            <a:r>
              <a:rPr lang="en-IE" sz="4000" dirty="0" err="1" smtClean="0">
                <a:solidFill>
                  <a:srgbClr val="C00000"/>
                </a:solidFill>
              </a:rPr>
              <a:t>Gaeilge</a:t>
            </a:r>
            <a:endParaRPr lang="en-IE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IE" dirty="0" smtClean="0"/>
              <a:t>Cad a </a:t>
            </a:r>
            <a:r>
              <a:rPr lang="en-IE" dirty="0" err="1" smtClean="0"/>
              <a:t>idirdhealaíonn</a:t>
            </a:r>
            <a:r>
              <a:rPr lang="en-IE" dirty="0" smtClean="0"/>
              <a:t> </a:t>
            </a:r>
            <a:r>
              <a:rPr lang="en-IE" dirty="0" err="1" smtClean="0"/>
              <a:t>sinn</a:t>
            </a:r>
            <a:r>
              <a:rPr lang="en-IE" dirty="0" smtClean="0"/>
              <a:t>?</a:t>
            </a:r>
            <a:endParaRPr lang="en-I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err="1" smtClean="0"/>
              <a:t>Gaeilge</a:t>
            </a:r>
            <a:r>
              <a:rPr lang="en-IE" dirty="0" smtClean="0"/>
              <a:t> (</a:t>
            </a:r>
            <a:r>
              <a:rPr lang="en-IE" dirty="0" smtClean="0">
                <a:solidFill>
                  <a:srgbClr val="00B050"/>
                </a:solidFill>
              </a:rPr>
              <a:t>G</a:t>
            </a:r>
            <a:r>
              <a:rPr lang="en-IE" dirty="0" smtClean="0"/>
              <a:t>)</a:t>
            </a:r>
            <a:endParaRPr lang="en-IE" dirty="0"/>
          </a:p>
        </p:txBody>
      </p:sp>
      <p:pic>
        <p:nvPicPr>
          <p:cNvPr id="4" name="Content Placeholder 3" descr="https://pixabay.com/static/uploads/photo/2014/04/02/16/25/scales-307248_640.png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405031"/>
            <a:ext cx="4040188" cy="34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E" dirty="0" err="1" smtClean="0"/>
              <a:t>Oideachas</a:t>
            </a:r>
            <a:r>
              <a:rPr lang="en-IE" dirty="0" smtClean="0"/>
              <a:t> (</a:t>
            </a:r>
            <a:r>
              <a:rPr lang="en-IE" dirty="0" smtClean="0">
                <a:solidFill>
                  <a:srgbClr val="C00000"/>
                </a:solidFill>
              </a:rPr>
              <a:t>O</a:t>
            </a:r>
            <a:r>
              <a:rPr lang="en-IE" dirty="0" smtClean="0"/>
              <a:t>)</a:t>
            </a:r>
            <a:endParaRPr lang="en-IE" dirty="0"/>
          </a:p>
        </p:txBody>
      </p:sp>
      <p:pic>
        <p:nvPicPr>
          <p:cNvPr id="9" name="Content Placeholder 3" descr="https://pixabay.com/static/uploads/photo/2014/04/02/16/25/scales-307248_640.pn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5025" y="2404346"/>
            <a:ext cx="4041775" cy="349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000100" y="3714752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00B050"/>
                </a:solidFill>
              </a:rPr>
              <a:t>G</a:t>
            </a:r>
            <a:endParaRPr lang="en-IE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14744" y="4357694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2066" y="3714752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rgbClr val="C00000"/>
                </a:solidFill>
              </a:rPr>
              <a:t>O</a:t>
            </a:r>
            <a:endParaRPr lang="en-IE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86710" y="4357694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00B050"/>
                </a:solidFill>
              </a:rPr>
              <a:t>G</a:t>
            </a:r>
            <a:endParaRPr lang="en-IE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Ní</a:t>
            </a:r>
            <a:r>
              <a:rPr lang="en-IE" dirty="0" smtClean="0"/>
              <a:t>  </a:t>
            </a:r>
            <a:r>
              <a:rPr lang="en-IE" dirty="0" err="1" smtClean="0"/>
              <a:t>i</a:t>
            </a:r>
            <a:r>
              <a:rPr lang="en-IE" dirty="0" smtClean="0"/>
              <a:t> </a:t>
            </a:r>
            <a:r>
              <a:rPr lang="en-IE" dirty="0" err="1" smtClean="0"/>
              <a:t>gcónaí</a:t>
            </a:r>
            <a:r>
              <a:rPr lang="en-IE" dirty="0" smtClean="0"/>
              <a:t>….</a:t>
            </a:r>
            <a:endParaRPr lang="en-IE" dirty="0"/>
          </a:p>
        </p:txBody>
      </p:sp>
      <p:pic>
        <p:nvPicPr>
          <p:cNvPr id="1026" name="Picture 2" descr="C:\Users\Muiris1\AppData\Local\Microsoft\Windows\Temporary Internet Files\Content.IE5\9UPT1MXI\large-Balance-Scale-166.6-4937[1]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015318"/>
            <a:ext cx="6072230" cy="392670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500166" y="3857628"/>
            <a:ext cx="157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err="1" smtClean="0"/>
              <a:t>Gaeilge</a:t>
            </a:r>
            <a:endParaRPr lang="en-IE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6500826" y="3857628"/>
            <a:ext cx="2357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err="1" smtClean="0"/>
              <a:t>Oideachas</a:t>
            </a:r>
            <a:endParaRPr lang="en-IE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IE" dirty="0" err="1" smtClean="0"/>
              <a:t>Rún</a:t>
            </a:r>
            <a:r>
              <a:rPr lang="en-IE" dirty="0" smtClean="0"/>
              <a:t> an </a:t>
            </a:r>
            <a:r>
              <a:rPr lang="en-IE" dirty="0" err="1" smtClean="0"/>
              <a:t>Tumoideachais</a:t>
            </a:r>
            <a:r>
              <a:rPr lang="en-IE" dirty="0" smtClean="0"/>
              <a:t>?</a:t>
            </a:r>
            <a:endParaRPr lang="en-IE" dirty="0"/>
          </a:p>
        </p:txBody>
      </p:sp>
      <p:pic>
        <p:nvPicPr>
          <p:cNvPr id="4" name="Content Placeholder 3" descr="http://frenchculture.org/sites/default/files/styles/event/public/photo_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4250" y="2320131"/>
            <a:ext cx="46355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Lipéad</a:t>
            </a:r>
            <a:endParaRPr lang="en-IE" dirty="0"/>
          </a:p>
        </p:txBody>
      </p:sp>
      <p:pic>
        <p:nvPicPr>
          <p:cNvPr id="4" name="Content Placeholder 3" descr="http://ivn.us/wp-content/uploads/2015/03/topimg_22877_complexity_600x40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2043906"/>
            <a:ext cx="571500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IE" i="1" dirty="0" err="1" smtClean="0"/>
              <a:t>Bá-</a:t>
            </a:r>
            <a:r>
              <a:rPr lang="en-IE" dirty="0" err="1" smtClean="0"/>
              <a:t>oideachas</a:t>
            </a:r>
            <a:r>
              <a:rPr lang="en-IE" dirty="0" smtClean="0"/>
              <a:t>?</a:t>
            </a:r>
            <a:endParaRPr lang="en-IE" dirty="0"/>
          </a:p>
        </p:txBody>
      </p:sp>
      <p:pic>
        <p:nvPicPr>
          <p:cNvPr id="4" name="Content Placeholder 3" descr="https://s3-sa-east-1.amazonaws.com/irbassets/wp-content/uploads/2012/10/17090020/esl-students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24844"/>
            <a:ext cx="60960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1672D5788CC04E879601D1FC36F0A7" ma:contentTypeVersion="2" ma:contentTypeDescription="Create a new document." ma:contentTypeScope="" ma:versionID="861717450142db05a94ece42f611c3cd">
  <xsd:schema xmlns:xsd="http://www.w3.org/2001/XMLSchema" xmlns:xs="http://www.w3.org/2001/XMLSchema" xmlns:p="http://schemas.microsoft.com/office/2006/metadata/properties" xmlns:ns2="b8d9e94c-5754-45e6-a36b-d060fac4ff87" targetNamespace="http://schemas.microsoft.com/office/2006/metadata/properties" ma:root="true" ma:fieldsID="04d7cf972407cbb1323bd0d00fa7f3cc" ns2:_="">
    <xsd:import namespace="b8d9e94c-5754-45e6-a36b-d060fac4ff8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d9e94c-5754-45e6-a36b-d060fac4ff8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768E6D6-18E2-44BC-8C65-56DB322CEF8A}"/>
</file>

<file path=customXml/itemProps2.xml><?xml version="1.0" encoding="utf-8"?>
<ds:datastoreItem xmlns:ds="http://schemas.openxmlformats.org/officeDocument/2006/customXml" ds:itemID="{CC03CD8E-D41E-43BC-9FCC-3C050934C22B}"/>
</file>

<file path=customXml/itemProps3.xml><?xml version="1.0" encoding="utf-8"?>
<ds:datastoreItem xmlns:ds="http://schemas.openxmlformats.org/officeDocument/2006/customXml" ds:itemID="{02E6B66B-4EF7-4900-B137-346B999F0BAB}"/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311</Words>
  <Application>Microsoft Office PowerPoint</Application>
  <PresentationFormat>On-screen Show (4:3)</PresentationFormat>
  <Paragraphs>111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Segoe Print</vt:lpstr>
      <vt:lpstr>Office Theme</vt:lpstr>
      <vt:lpstr>An Tumoideachas Buanna agus Dúshláin: Forbhreathnú ar an Mórphictiúrin 2015</vt:lpstr>
      <vt:lpstr>Clár na cainte</vt:lpstr>
      <vt:lpstr>PowerPoint Presentation</vt:lpstr>
      <vt:lpstr>Saothrú chun feabhais</vt:lpstr>
      <vt:lpstr>Cad a idirdhealaíonn sinn?</vt:lpstr>
      <vt:lpstr>Ní  i gcónaí….</vt:lpstr>
      <vt:lpstr>Rún an Tumoideachais?</vt:lpstr>
      <vt:lpstr>Lipéad</vt:lpstr>
      <vt:lpstr>Bá-oideachas?</vt:lpstr>
      <vt:lpstr>An tOideachas Dátheangach Idirthréimhseach</vt:lpstr>
      <vt:lpstr>Scoileanna Dátheangacha</vt:lpstr>
      <vt:lpstr>Tumoideachas</vt:lpstr>
      <vt:lpstr>Na buanna arís</vt:lpstr>
      <vt:lpstr>Oideachas Dátheangach</vt:lpstr>
      <vt:lpstr>Baker: Meafar an rothair</vt:lpstr>
      <vt:lpstr>Oideachas</vt:lpstr>
      <vt:lpstr>PowerPoint Presentation</vt:lpstr>
      <vt:lpstr>PowerPoint Presentation</vt:lpstr>
      <vt:lpstr>PowerPoint Presentation</vt:lpstr>
      <vt:lpstr>Torthaí?</vt:lpstr>
      <vt:lpstr>Dul chun cinn: Áiseanna</vt:lpstr>
      <vt:lpstr>Dul chun cinn: Taighde</vt:lpstr>
      <vt:lpstr>Curaclam</vt:lpstr>
      <vt:lpstr>Dul chun Cinn</vt:lpstr>
      <vt:lpstr>Baineann dúshláin le dul chun cinn</vt:lpstr>
      <vt:lpstr>Cúrsaí Teanga </vt:lpstr>
      <vt:lpstr>Moltaí Polasaí Gaeltachta</vt:lpstr>
      <vt:lpstr>Soláthar Oideachais Gaeilge sa Ghaeltacht</vt:lpstr>
      <vt:lpstr>Moltaí Polasaí Gaeltachta</vt:lpstr>
      <vt:lpstr>Tuilleadh eolais</vt:lpstr>
      <vt:lpstr>1916</vt:lpstr>
      <vt:lpstr>Ceisteanna</vt:lpstr>
      <vt:lpstr>Agus…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Tumoideachas Buanna agus Dúshláin: Forbhreathnú ar an Mórphictiúrin 2015</dc:title>
  <dc:creator>Corporate Edition</dc:creator>
  <cp:lastModifiedBy>Muiris</cp:lastModifiedBy>
  <cp:revision>9</cp:revision>
  <cp:lastPrinted>2015-11-18T17:23:36Z</cp:lastPrinted>
  <dcterms:created xsi:type="dcterms:W3CDTF">2015-11-14T09:53:40Z</dcterms:created>
  <dcterms:modified xsi:type="dcterms:W3CDTF">2015-11-19T06:58:36Z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0x010100581672D5788CC04E879601D1FC36F0A7</vt:lpwstr>
  </property>
</Properties>
</file>